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41.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Default Extension="gif" ContentType="image/gif"/>
  <Override PartName="/ppt/notesSlides/notesSlide31.xml" ContentType="application/vnd.openxmlformats-officedocument.presentationml.notesSlide+xml"/>
  <Override PartName="/ppt/notesSlides/notesSlide40.xml" ContentType="application/vnd.openxmlformats-officedocument.presentationml.notesSlide+xml"/>
  <Default Extension="vml" ContentType="application/vnd.openxmlformats-officedocument.vmlDrawing"/>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257" r:id="rId2"/>
    <p:sldId id="258" r:id="rId3"/>
    <p:sldId id="259" r:id="rId4"/>
    <p:sldId id="278" r:id="rId5"/>
    <p:sldId id="27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300" r:id="rId21"/>
    <p:sldId id="297" r:id="rId22"/>
    <p:sldId id="299" r:id="rId23"/>
    <p:sldId id="274" r:id="rId24"/>
    <p:sldId id="275" r:id="rId25"/>
    <p:sldId id="276" r:id="rId26"/>
    <p:sldId id="280" r:id="rId27"/>
    <p:sldId id="303" r:id="rId28"/>
    <p:sldId id="277" r:id="rId29"/>
    <p:sldId id="296" r:id="rId30"/>
    <p:sldId id="281" r:id="rId31"/>
    <p:sldId id="282" r:id="rId32"/>
    <p:sldId id="283" r:id="rId33"/>
    <p:sldId id="301" r:id="rId34"/>
    <p:sldId id="284" r:id="rId35"/>
    <p:sldId id="285" r:id="rId36"/>
    <p:sldId id="288" r:id="rId37"/>
    <p:sldId id="289" r:id="rId38"/>
    <p:sldId id="304" r:id="rId39"/>
    <p:sldId id="305" r:id="rId40"/>
    <p:sldId id="290" r:id="rId41"/>
    <p:sldId id="291" r:id="rId42"/>
    <p:sldId id="292" r:id="rId43"/>
    <p:sldId id="293" r:id="rId44"/>
    <p:sldId id="302" r:id="rId45"/>
    <p:sldId id="294" r:id="rId46"/>
    <p:sldId id="295" r:id="rId4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1101" autoAdjust="0"/>
    <p:restoredTop sz="94660"/>
  </p:normalViewPr>
  <p:slideViewPr>
    <p:cSldViewPr>
      <p:cViewPr varScale="1">
        <p:scale>
          <a:sx n="74" d="100"/>
          <a:sy n="74" d="100"/>
        </p:scale>
        <p:origin x="-630"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4.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34403CF-FA3D-4C5D-9CF0-A7992218E97A}" type="datetimeFigureOut">
              <a:rPr lang="en-US" smtClean="0"/>
              <a:pPr/>
              <a:t>2/23/2011</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A963651-5A7A-4DF0-B4B4-FD6731D35C6E}" type="slidenum">
              <a:rPr lang="en-IN" smtClean="0"/>
              <a:pPr/>
              <a:t>‹#›</a:t>
            </a:fld>
            <a:endParaRPr lang="en-I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ChangeArrowheads="1"/>
          </p:cNvSpPr>
          <p:nvPr/>
        </p:nvSpPr>
        <p:spPr bwMode="auto">
          <a:xfrm>
            <a:off x="3884613" y="0"/>
            <a:ext cx="2973387" cy="455613"/>
          </a:xfrm>
          <a:prstGeom prst="rect">
            <a:avLst/>
          </a:prstGeom>
          <a:noFill/>
          <a:ln w="12700">
            <a:noFill/>
            <a:miter lim="800000"/>
            <a:headEnd/>
            <a:tailEnd/>
          </a:ln>
        </p:spPr>
        <p:txBody>
          <a:bodyPr wrap="none" anchor="ctr"/>
          <a:lstStyle/>
          <a:p>
            <a:endParaRPr lang="en-US">
              <a:latin typeface="Calibri" pitchFamily="34" charset="0"/>
            </a:endParaRPr>
          </a:p>
        </p:txBody>
      </p:sp>
      <p:sp>
        <p:nvSpPr>
          <p:cNvPr id="86019" name="Rectangle 3"/>
          <p:cNvSpPr>
            <a:spLocks noChangeArrowheads="1"/>
          </p:cNvSpPr>
          <p:nvPr/>
        </p:nvSpPr>
        <p:spPr bwMode="auto">
          <a:xfrm>
            <a:off x="3884613" y="8685213"/>
            <a:ext cx="2973387" cy="458787"/>
          </a:xfrm>
          <a:prstGeom prst="rect">
            <a:avLst/>
          </a:prstGeom>
          <a:noFill/>
          <a:ln w="12700">
            <a:noFill/>
            <a:miter lim="800000"/>
            <a:headEnd/>
            <a:tailEnd/>
          </a:ln>
        </p:spPr>
        <p:txBody>
          <a:bodyPr lIns="19050" tIns="0" rIns="19050" bIns="0" anchor="b"/>
          <a:lstStyle/>
          <a:p>
            <a:pPr algn="r" defTabSz="933450"/>
            <a:r>
              <a:rPr lang="en-IN" sz="1000" i="1">
                <a:latin typeface="Calibri" pitchFamily="34" charset="0"/>
              </a:rPr>
              <a:t>34</a:t>
            </a:r>
          </a:p>
        </p:txBody>
      </p:sp>
      <p:sp>
        <p:nvSpPr>
          <p:cNvPr id="86020" name="Rectangle 4"/>
          <p:cNvSpPr>
            <a:spLocks noChangeArrowheads="1"/>
          </p:cNvSpPr>
          <p:nvPr/>
        </p:nvSpPr>
        <p:spPr bwMode="auto">
          <a:xfrm>
            <a:off x="0" y="8685213"/>
            <a:ext cx="2971800" cy="458787"/>
          </a:xfrm>
          <a:prstGeom prst="rect">
            <a:avLst/>
          </a:prstGeom>
          <a:noFill/>
          <a:ln w="12700">
            <a:noFill/>
            <a:miter lim="800000"/>
            <a:headEnd/>
            <a:tailEnd/>
          </a:ln>
        </p:spPr>
        <p:txBody>
          <a:bodyPr lIns="19050" tIns="0" rIns="19050" bIns="0" anchor="b"/>
          <a:lstStyle/>
          <a:p>
            <a:pPr defTabSz="933450"/>
            <a:r>
              <a:rPr lang="en-IN" sz="1000" i="1">
                <a:latin typeface="Calibri" pitchFamily="34" charset="0"/>
              </a:rPr>
              <a:t>Praxair Semiconductor Manufacturing Technology, Module 3: Semiconductor Manufacturing Processes</a:t>
            </a:r>
          </a:p>
        </p:txBody>
      </p:sp>
      <p:sp>
        <p:nvSpPr>
          <p:cNvPr id="86021" name="Rectangle 5"/>
          <p:cNvSpPr>
            <a:spLocks noChangeArrowheads="1"/>
          </p:cNvSpPr>
          <p:nvPr/>
        </p:nvSpPr>
        <p:spPr bwMode="auto">
          <a:xfrm>
            <a:off x="0" y="0"/>
            <a:ext cx="2971800" cy="455613"/>
          </a:xfrm>
          <a:prstGeom prst="rect">
            <a:avLst/>
          </a:prstGeom>
          <a:noFill/>
          <a:ln w="12700">
            <a:noFill/>
            <a:miter lim="800000"/>
            <a:headEnd/>
            <a:tailEnd/>
          </a:ln>
        </p:spPr>
        <p:txBody>
          <a:bodyPr wrap="none" anchor="ctr"/>
          <a:lstStyle/>
          <a:p>
            <a:endParaRPr lang="en-US">
              <a:latin typeface="Calibri" pitchFamily="34" charset="0"/>
            </a:endParaRPr>
          </a:p>
        </p:txBody>
      </p:sp>
      <p:sp>
        <p:nvSpPr>
          <p:cNvPr id="86022" name="Rectangle 6"/>
          <p:cNvSpPr>
            <a:spLocks noGrp="1" noRot="1" noChangeAspect="1" noChangeArrowheads="1" noTextEdit="1"/>
          </p:cNvSpPr>
          <p:nvPr>
            <p:ph type="sldImg"/>
          </p:nvPr>
        </p:nvSpPr>
        <p:spPr bwMode="auto">
          <a:xfrm>
            <a:off x="1150938" y="692150"/>
            <a:ext cx="4556125" cy="3416300"/>
          </a:xfrm>
          <a:noFill/>
          <a:ln cap="flat">
            <a:solidFill>
              <a:srgbClr val="000000"/>
            </a:solidFill>
            <a:miter lim="800000"/>
            <a:headEnd/>
            <a:tailEnd/>
          </a:ln>
        </p:spPr>
      </p:sp>
      <p:sp>
        <p:nvSpPr>
          <p:cNvPr id="86023" name="Rectangle 7"/>
          <p:cNvSpPr>
            <a:spLocks noGrp="1" noChangeArrowheads="1"/>
          </p:cNvSpPr>
          <p:nvPr>
            <p:ph type="body" idx="1"/>
          </p:nvPr>
        </p:nvSpPr>
        <p:spPr bwMode="auto">
          <a:noFill/>
        </p:spPr>
        <p:txBody>
          <a:bodyPr/>
          <a:lstStyle/>
          <a:p>
            <a:pPr eaLnBrk="1" hangingPunct="1">
              <a:spcBef>
                <a:spcPct val="0"/>
              </a:spcBef>
              <a:tabLst>
                <a:tab pos="228600" algn="l"/>
              </a:tabLst>
            </a:pPr>
            <a:endParaRPr lang="en-IN"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ChangeArrowheads="1"/>
          </p:cNvSpPr>
          <p:nvPr/>
        </p:nvSpPr>
        <p:spPr bwMode="auto">
          <a:xfrm>
            <a:off x="3884613" y="0"/>
            <a:ext cx="2973387" cy="455613"/>
          </a:xfrm>
          <a:prstGeom prst="rect">
            <a:avLst/>
          </a:prstGeom>
          <a:noFill/>
          <a:ln w="12700">
            <a:noFill/>
            <a:miter lim="800000"/>
            <a:headEnd/>
            <a:tailEnd/>
          </a:ln>
        </p:spPr>
        <p:txBody>
          <a:bodyPr wrap="none" anchor="ctr"/>
          <a:lstStyle/>
          <a:p>
            <a:endParaRPr lang="en-US">
              <a:latin typeface="Calibri" pitchFamily="34" charset="0"/>
            </a:endParaRPr>
          </a:p>
        </p:txBody>
      </p:sp>
      <p:sp>
        <p:nvSpPr>
          <p:cNvPr id="86019" name="Rectangle 3"/>
          <p:cNvSpPr>
            <a:spLocks noChangeArrowheads="1"/>
          </p:cNvSpPr>
          <p:nvPr/>
        </p:nvSpPr>
        <p:spPr bwMode="auto">
          <a:xfrm>
            <a:off x="3884613" y="8685213"/>
            <a:ext cx="2973387" cy="458787"/>
          </a:xfrm>
          <a:prstGeom prst="rect">
            <a:avLst/>
          </a:prstGeom>
          <a:noFill/>
          <a:ln w="12700">
            <a:noFill/>
            <a:miter lim="800000"/>
            <a:headEnd/>
            <a:tailEnd/>
          </a:ln>
        </p:spPr>
        <p:txBody>
          <a:bodyPr lIns="19050" tIns="0" rIns="19050" bIns="0" anchor="b"/>
          <a:lstStyle/>
          <a:p>
            <a:pPr algn="r" defTabSz="933450"/>
            <a:r>
              <a:rPr lang="en-IN" sz="1000" i="1">
                <a:latin typeface="Calibri" pitchFamily="34" charset="0"/>
              </a:rPr>
              <a:t>34</a:t>
            </a:r>
          </a:p>
        </p:txBody>
      </p:sp>
      <p:sp>
        <p:nvSpPr>
          <p:cNvPr id="86020" name="Rectangle 4"/>
          <p:cNvSpPr>
            <a:spLocks noChangeArrowheads="1"/>
          </p:cNvSpPr>
          <p:nvPr/>
        </p:nvSpPr>
        <p:spPr bwMode="auto">
          <a:xfrm>
            <a:off x="0" y="8685213"/>
            <a:ext cx="2971800" cy="458787"/>
          </a:xfrm>
          <a:prstGeom prst="rect">
            <a:avLst/>
          </a:prstGeom>
          <a:noFill/>
          <a:ln w="12700">
            <a:noFill/>
            <a:miter lim="800000"/>
            <a:headEnd/>
            <a:tailEnd/>
          </a:ln>
        </p:spPr>
        <p:txBody>
          <a:bodyPr lIns="19050" tIns="0" rIns="19050" bIns="0" anchor="b"/>
          <a:lstStyle/>
          <a:p>
            <a:pPr defTabSz="933450"/>
            <a:r>
              <a:rPr lang="en-IN" sz="1000" i="1">
                <a:latin typeface="Calibri" pitchFamily="34" charset="0"/>
              </a:rPr>
              <a:t>Praxair Semiconductor Manufacturing Technology, Module 3: Semiconductor Manufacturing Processes</a:t>
            </a:r>
          </a:p>
        </p:txBody>
      </p:sp>
      <p:sp>
        <p:nvSpPr>
          <p:cNvPr id="86021" name="Rectangle 5"/>
          <p:cNvSpPr>
            <a:spLocks noChangeArrowheads="1"/>
          </p:cNvSpPr>
          <p:nvPr/>
        </p:nvSpPr>
        <p:spPr bwMode="auto">
          <a:xfrm>
            <a:off x="0" y="0"/>
            <a:ext cx="2971800" cy="455613"/>
          </a:xfrm>
          <a:prstGeom prst="rect">
            <a:avLst/>
          </a:prstGeom>
          <a:noFill/>
          <a:ln w="12700">
            <a:noFill/>
            <a:miter lim="800000"/>
            <a:headEnd/>
            <a:tailEnd/>
          </a:ln>
        </p:spPr>
        <p:txBody>
          <a:bodyPr wrap="none" anchor="ctr"/>
          <a:lstStyle/>
          <a:p>
            <a:endParaRPr lang="en-US">
              <a:latin typeface="Calibri" pitchFamily="34" charset="0"/>
            </a:endParaRPr>
          </a:p>
        </p:txBody>
      </p:sp>
      <p:sp>
        <p:nvSpPr>
          <p:cNvPr id="86022" name="Rectangle 6"/>
          <p:cNvSpPr>
            <a:spLocks noGrp="1" noRot="1" noChangeAspect="1" noChangeArrowheads="1" noTextEdit="1"/>
          </p:cNvSpPr>
          <p:nvPr>
            <p:ph type="sldImg"/>
          </p:nvPr>
        </p:nvSpPr>
        <p:spPr bwMode="auto">
          <a:xfrm>
            <a:off x="1150938" y="692150"/>
            <a:ext cx="4556125" cy="3416300"/>
          </a:xfrm>
          <a:noFill/>
          <a:ln cap="flat">
            <a:solidFill>
              <a:srgbClr val="000000"/>
            </a:solidFill>
            <a:miter lim="800000"/>
            <a:headEnd/>
            <a:tailEnd/>
          </a:ln>
        </p:spPr>
      </p:sp>
      <p:sp>
        <p:nvSpPr>
          <p:cNvPr id="86023" name="Rectangle 7"/>
          <p:cNvSpPr>
            <a:spLocks noGrp="1" noChangeArrowheads="1"/>
          </p:cNvSpPr>
          <p:nvPr>
            <p:ph type="body" idx="1"/>
          </p:nvPr>
        </p:nvSpPr>
        <p:spPr bwMode="auto">
          <a:noFill/>
        </p:spPr>
        <p:txBody>
          <a:bodyPr/>
          <a:lstStyle/>
          <a:p>
            <a:pPr eaLnBrk="1" hangingPunct="1">
              <a:spcBef>
                <a:spcPct val="0"/>
              </a:spcBef>
              <a:tabLst>
                <a:tab pos="228600" algn="l"/>
              </a:tabLst>
            </a:pPr>
            <a:endParaRPr lang="en-IN"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ChangeArrowheads="1"/>
          </p:cNvSpPr>
          <p:nvPr/>
        </p:nvSpPr>
        <p:spPr bwMode="auto">
          <a:xfrm>
            <a:off x="3884613" y="0"/>
            <a:ext cx="2973387" cy="455613"/>
          </a:xfrm>
          <a:prstGeom prst="rect">
            <a:avLst/>
          </a:prstGeom>
          <a:noFill/>
          <a:ln w="12700">
            <a:noFill/>
            <a:miter lim="800000"/>
            <a:headEnd/>
            <a:tailEnd/>
          </a:ln>
        </p:spPr>
        <p:txBody>
          <a:bodyPr wrap="none" anchor="ctr"/>
          <a:lstStyle/>
          <a:p>
            <a:endParaRPr lang="en-US">
              <a:latin typeface="Calibri" pitchFamily="34" charset="0"/>
            </a:endParaRPr>
          </a:p>
        </p:txBody>
      </p:sp>
      <p:sp>
        <p:nvSpPr>
          <p:cNvPr id="86019" name="Rectangle 3"/>
          <p:cNvSpPr>
            <a:spLocks noChangeArrowheads="1"/>
          </p:cNvSpPr>
          <p:nvPr/>
        </p:nvSpPr>
        <p:spPr bwMode="auto">
          <a:xfrm>
            <a:off x="3884613" y="8685213"/>
            <a:ext cx="2973387" cy="458787"/>
          </a:xfrm>
          <a:prstGeom prst="rect">
            <a:avLst/>
          </a:prstGeom>
          <a:noFill/>
          <a:ln w="12700">
            <a:noFill/>
            <a:miter lim="800000"/>
            <a:headEnd/>
            <a:tailEnd/>
          </a:ln>
        </p:spPr>
        <p:txBody>
          <a:bodyPr lIns="19050" tIns="0" rIns="19050" bIns="0" anchor="b"/>
          <a:lstStyle/>
          <a:p>
            <a:pPr algn="r" defTabSz="933450"/>
            <a:r>
              <a:rPr lang="en-IN" sz="1000" i="1">
                <a:latin typeface="Calibri" pitchFamily="34" charset="0"/>
              </a:rPr>
              <a:t>34</a:t>
            </a:r>
          </a:p>
        </p:txBody>
      </p:sp>
      <p:sp>
        <p:nvSpPr>
          <p:cNvPr id="86020" name="Rectangle 4"/>
          <p:cNvSpPr>
            <a:spLocks noChangeArrowheads="1"/>
          </p:cNvSpPr>
          <p:nvPr/>
        </p:nvSpPr>
        <p:spPr bwMode="auto">
          <a:xfrm>
            <a:off x="0" y="8685213"/>
            <a:ext cx="2971800" cy="458787"/>
          </a:xfrm>
          <a:prstGeom prst="rect">
            <a:avLst/>
          </a:prstGeom>
          <a:noFill/>
          <a:ln w="12700">
            <a:noFill/>
            <a:miter lim="800000"/>
            <a:headEnd/>
            <a:tailEnd/>
          </a:ln>
        </p:spPr>
        <p:txBody>
          <a:bodyPr lIns="19050" tIns="0" rIns="19050" bIns="0" anchor="b"/>
          <a:lstStyle/>
          <a:p>
            <a:pPr defTabSz="933450"/>
            <a:r>
              <a:rPr lang="en-IN" sz="1000" i="1">
                <a:latin typeface="Calibri" pitchFamily="34" charset="0"/>
              </a:rPr>
              <a:t>Praxair Semiconductor Manufacturing Technology, Module 3: Semiconductor Manufacturing Processes</a:t>
            </a:r>
          </a:p>
        </p:txBody>
      </p:sp>
      <p:sp>
        <p:nvSpPr>
          <p:cNvPr id="86021" name="Rectangle 5"/>
          <p:cNvSpPr>
            <a:spLocks noChangeArrowheads="1"/>
          </p:cNvSpPr>
          <p:nvPr/>
        </p:nvSpPr>
        <p:spPr bwMode="auto">
          <a:xfrm>
            <a:off x="0" y="0"/>
            <a:ext cx="2971800" cy="455613"/>
          </a:xfrm>
          <a:prstGeom prst="rect">
            <a:avLst/>
          </a:prstGeom>
          <a:noFill/>
          <a:ln w="12700">
            <a:noFill/>
            <a:miter lim="800000"/>
            <a:headEnd/>
            <a:tailEnd/>
          </a:ln>
        </p:spPr>
        <p:txBody>
          <a:bodyPr wrap="none" anchor="ctr"/>
          <a:lstStyle/>
          <a:p>
            <a:endParaRPr lang="en-US">
              <a:latin typeface="Calibri" pitchFamily="34" charset="0"/>
            </a:endParaRPr>
          </a:p>
        </p:txBody>
      </p:sp>
      <p:sp>
        <p:nvSpPr>
          <p:cNvPr id="86022" name="Rectangle 6"/>
          <p:cNvSpPr>
            <a:spLocks noGrp="1" noRot="1" noChangeAspect="1" noChangeArrowheads="1" noTextEdit="1"/>
          </p:cNvSpPr>
          <p:nvPr>
            <p:ph type="sldImg"/>
          </p:nvPr>
        </p:nvSpPr>
        <p:spPr bwMode="auto">
          <a:xfrm>
            <a:off x="1150938" y="692150"/>
            <a:ext cx="4556125" cy="3416300"/>
          </a:xfrm>
          <a:noFill/>
          <a:ln cap="flat">
            <a:solidFill>
              <a:srgbClr val="000000"/>
            </a:solidFill>
            <a:miter lim="800000"/>
            <a:headEnd/>
            <a:tailEnd/>
          </a:ln>
        </p:spPr>
      </p:sp>
      <p:sp>
        <p:nvSpPr>
          <p:cNvPr id="86023" name="Rectangle 7"/>
          <p:cNvSpPr>
            <a:spLocks noGrp="1" noChangeArrowheads="1"/>
          </p:cNvSpPr>
          <p:nvPr>
            <p:ph type="body" idx="1"/>
          </p:nvPr>
        </p:nvSpPr>
        <p:spPr bwMode="auto">
          <a:noFill/>
        </p:spPr>
        <p:txBody>
          <a:bodyPr/>
          <a:lstStyle/>
          <a:p>
            <a:pPr eaLnBrk="1" hangingPunct="1">
              <a:spcBef>
                <a:spcPct val="0"/>
              </a:spcBef>
              <a:tabLst>
                <a:tab pos="228600" algn="l"/>
              </a:tabLst>
            </a:pPr>
            <a:endParaRPr lang="en-IN"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ChangeArrowheads="1"/>
          </p:cNvSpPr>
          <p:nvPr/>
        </p:nvSpPr>
        <p:spPr bwMode="auto">
          <a:xfrm>
            <a:off x="3884613" y="0"/>
            <a:ext cx="2973387" cy="455613"/>
          </a:xfrm>
          <a:prstGeom prst="rect">
            <a:avLst/>
          </a:prstGeom>
          <a:noFill/>
          <a:ln w="12700">
            <a:noFill/>
            <a:miter lim="800000"/>
            <a:headEnd/>
            <a:tailEnd/>
          </a:ln>
        </p:spPr>
        <p:txBody>
          <a:bodyPr wrap="none" anchor="ctr"/>
          <a:lstStyle/>
          <a:p>
            <a:endParaRPr lang="en-US">
              <a:latin typeface="Calibri" pitchFamily="34" charset="0"/>
            </a:endParaRPr>
          </a:p>
        </p:txBody>
      </p:sp>
      <p:sp>
        <p:nvSpPr>
          <p:cNvPr id="86019" name="Rectangle 3"/>
          <p:cNvSpPr>
            <a:spLocks noChangeArrowheads="1"/>
          </p:cNvSpPr>
          <p:nvPr/>
        </p:nvSpPr>
        <p:spPr bwMode="auto">
          <a:xfrm>
            <a:off x="3884613" y="8685213"/>
            <a:ext cx="2973387" cy="458787"/>
          </a:xfrm>
          <a:prstGeom prst="rect">
            <a:avLst/>
          </a:prstGeom>
          <a:noFill/>
          <a:ln w="12700">
            <a:noFill/>
            <a:miter lim="800000"/>
            <a:headEnd/>
            <a:tailEnd/>
          </a:ln>
        </p:spPr>
        <p:txBody>
          <a:bodyPr lIns="19050" tIns="0" rIns="19050" bIns="0" anchor="b"/>
          <a:lstStyle/>
          <a:p>
            <a:pPr algn="r" defTabSz="933450"/>
            <a:r>
              <a:rPr lang="en-IN" sz="1000" i="1">
                <a:latin typeface="Calibri" pitchFamily="34" charset="0"/>
              </a:rPr>
              <a:t>34</a:t>
            </a:r>
          </a:p>
        </p:txBody>
      </p:sp>
      <p:sp>
        <p:nvSpPr>
          <p:cNvPr id="86020" name="Rectangle 4"/>
          <p:cNvSpPr>
            <a:spLocks noChangeArrowheads="1"/>
          </p:cNvSpPr>
          <p:nvPr/>
        </p:nvSpPr>
        <p:spPr bwMode="auto">
          <a:xfrm>
            <a:off x="0" y="8685213"/>
            <a:ext cx="2971800" cy="458787"/>
          </a:xfrm>
          <a:prstGeom prst="rect">
            <a:avLst/>
          </a:prstGeom>
          <a:noFill/>
          <a:ln w="12700">
            <a:noFill/>
            <a:miter lim="800000"/>
            <a:headEnd/>
            <a:tailEnd/>
          </a:ln>
        </p:spPr>
        <p:txBody>
          <a:bodyPr lIns="19050" tIns="0" rIns="19050" bIns="0" anchor="b"/>
          <a:lstStyle/>
          <a:p>
            <a:pPr defTabSz="933450"/>
            <a:r>
              <a:rPr lang="en-IN" sz="1000" i="1">
                <a:latin typeface="Calibri" pitchFamily="34" charset="0"/>
              </a:rPr>
              <a:t>Praxair Semiconductor Manufacturing Technology, Module 3: Semiconductor Manufacturing Processes</a:t>
            </a:r>
          </a:p>
        </p:txBody>
      </p:sp>
      <p:sp>
        <p:nvSpPr>
          <p:cNvPr id="86021" name="Rectangle 5"/>
          <p:cNvSpPr>
            <a:spLocks noChangeArrowheads="1"/>
          </p:cNvSpPr>
          <p:nvPr/>
        </p:nvSpPr>
        <p:spPr bwMode="auto">
          <a:xfrm>
            <a:off x="0" y="0"/>
            <a:ext cx="2971800" cy="455613"/>
          </a:xfrm>
          <a:prstGeom prst="rect">
            <a:avLst/>
          </a:prstGeom>
          <a:noFill/>
          <a:ln w="12700">
            <a:noFill/>
            <a:miter lim="800000"/>
            <a:headEnd/>
            <a:tailEnd/>
          </a:ln>
        </p:spPr>
        <p:txBody>
          <a:bodyPr wrap="none" anchor="ctr"/>
          <a:lstStyle/>
          <a:p>
            <a:endParaRPr lang="en-US">
              <a:latin typeface="Calibri" pitchFamily="34" charset="0"/>
            </a:endParaRPr>
          </a:p>
        </p:txBody>
      </p:sp>
      <p:sp>
        <p:nvSpPr>
          <p:cNvPr id="86022" name="Rectangle 6"/>
          <p:cNvSpPr>
            <a:spLocks noGrp="1" noRot="1" noChangeAspect="1" noChangeArrowheads="1" noTextEdit="1"/>
          </p:cNvSpPr>
          <p:nvPr>
            <p:ph type="sldImg"/>
          </p:nvPr>
        </p:nvSpPr>
        <p:spPr bwMode="auto">
          <a:xfrm>
            <a:off x="1150938" y="692150"/>
            <a:ext cx="4556125" cy="3416300"/>
          </a:xfrm>
          <a:noFill/>
          <a:ln cap="flat">
            <a:solidFill>
              <a:srgbClr val="000000"/>
            </a:solidFill>
            <a:miter lim="800000"/>
            <a:headEnd/>
            <a:tailEnd/>
          </a:ln>
        </p:spPr>
      </p:sp>
      <p:sp>
        <p:nvSpPr>
          <p:cNvPr id="86023" name="Rectangle 7"/>
          <p:cNvSpPr>
            <a:spLocks noGrp="1" noChangeArrowheads="1"/>
          </p:cNvSpPr>
          <p:nvPr>
            <p:ph type="body" idx="1"/>
          </p:nvPr>
        </p:nvSpPr>
        <p:spPr bwMode="auto">
          <a:noFill/>
        </p:spPr>
        <p:txBody>
          <a:bodyPr/>
          <a:lstStyle/>
          <a:p>
            <a:pPr eaLnBrk="1" hangingPunct="1">
              <a:spcBef>
                <a:spcPct val="0"/>
              </a:spcBef>
              <a:tabLst>
                <a:tab pos="228600" algn="l"/>
              </a:tabLst>
            </a:pPr>
            <a:endParaRPr lang="en-IN"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ChangeArrowheads="1"/>
          </p:cNvSpPr>
          <p:nvPr/>
        </p:nvSpPr>
        <p:spPr bwMode="auto">
          <a:xfrm>
            <a:off x="3884613" y="0"/>
            <a:ext cx="2973387" cy="455613"/>
          </a:xfrm>
          <a:prstGeom prst="rect">
            <a:avLst/>
          </a:prstGeom>
          <a:noFill/>
          <a:ln w="12700">
            <a:noFill/>
            <a:miter lim="800000"/>
            <a:headEnd/>
            <a:tailEnd/>
          </a:ln>
        </p:spPr>
        <p:txBody>
          <a:bodyPr wrap="none" anchor="ctr"/>
          <a:lstStyle/>
          <a:p>
            <a:endParaRPr lang="en-US">
              <a:latin typeface="Calibri" pitchFamily="34" charset="0"/>
            </a:endParaRPr>
          </a:p>
        </p:txBody>
      </p:sp>
      <p:sp>
        <p:nvSpPr>
          <p:cNvPr id="86019" name="Rectangle 3"/>
          <p:cNvSpPr>
            <a:spLocks noChangeArrowheads="1"/>
          </p:cNvSpPr>
          <p:nvPr/>
        </p:nvSpPr>
        <p:spPr bwMode="auto">
          <a:xfrm>
            <a:off x="3884613" y="8685213"/>
            <a:ext cx="2973387" cy="458787"/>
          </a:xfrm>
          <a:prstGeom prst="rect">
            <a:avLst/>
          </a:prstGeom>
          <a:noFill/>
          <a:ln w="12700">
            <a:noFill/>
            <a:miter lim="800000"/>
            <a:headEnd/>
            <a:tailEnd/>
          </a:ln>
        </p:spPr>
        <p:txBody>
          <a:bodyPr lIns="19050" tIns="0" rIns="19050" bIns="0" anchor="b"/>
          <a:lstStyle/>
          <a:p>
            <a:pPr algn="r" defTabSz="933450"/>
            <a:r>
              <a:rPr lang="en-IN" sz="1000" i="1">
                <a:latin typeface="Calibri" pitchFamily="34" charset="0"/>
              </a:rPr>
              <a:t>34</a:t>
            </a:r>
          </a:p>
        </p:txBody>
      </p:sp>
      <p:sp>
        <p:nvSpPr>
          <p:cNvPr id="86020" name="Rectangle 4"/>
          <p:cNvSpPr>
            <a:spLocks noChangeArrowheads="1"/>
          </p:cNvSpPr>
          <p:nvPr/>
        </p:nvSpPr>
        <p:spPr bwMode="auto">
          <a:xfrm>
            <a:off x="0" y="8685213"/>
            <a:ext cx="2971800" cy="458787"/>
          </a:xfrm>
          <a:prstGeom prst="rect">
            <a:avLst/>
          </a:prstGeom>
          <a:noFill/>
          <a:ln w="12700">
            <a:noFill/>
            <a:miter lim="800000"/>
            <a:headEnd/>
            <a:tailEnd/>
          </a:ln>
        </p:spPr>
        <p:txBody>
          <a:bodyPr lIns="19050" tIns="0" rIns="19050" bIns="0" anchor="b"/>
          <a:lstStyle/>
          <a:p>
            <a:pPr defTabSz="933450"/>
            <a:r>
              <a:rPr lang="en-IN" sz="1000" i="1">
                <a:latin typeface="Calibri" pitchFamily="34" charset="0"/>
              </a:rPr>
              <a:t>Praxair Semiconductor Manufacturing Technology, Module 3: Semiconductor Manufacturing Processes</a:t>
            </a:r>
          </a:p>
        </p:txBody>
      </p:sp>
      <p:sp>
        <p:nvSpPr>
          <p:cNvPr id="86021" name="Rectangle 5"/>
          <p:cNvSpPr>
            <a:spLocks noChangeArrowheads="1"/>
          </p:cNvSpPr>
          <p:nvPr/>
        </p:nvSpPr>
        <p:spPr bwMode="auto">
          <a:xfrm>
            <a:off x="0" y="0"/>
            <a:ext cx="2971800" cy="455613"/>
          </a:xfrm>
          <a:prstGeom prst="rect">
            <a:avLst/>
          </a:prstGeom>
          <a:noFill/>
          <a:ln w="12700">
            <a:noFill/>
            <a:miter lim="800000"/>
            <a:headEnd/>
            <a:tailEnd/>
          </a:ln>
        </p:spPr>
        <p:txBody>
          <a:bodyPr wrap="none" anchor="ctr"/>
          <a:lstStyle/>
          <a:p>
            <a:endParaRPr lang="en-US">
              <a:latin typeface="Calibri" pitchFamily="34" charset="0"/>
            </a:endParaRPr>
          </a:p>
        </p:txBody>
      </p:sp>
      <p:sp>
        <p:nvSpPr>
          <p:cNvPr id="86022" name="Rectangle 6"/>
          <p:cNvSpPr>
            <a:spLocks noGrp="1" noRot="1" noChangeAspect="1" noChangeArrowheads="1" noTextEdit="1"/>
          </p:cNvSpPr>
          <p:nvPr>
            <p:ph type="sldImg"/>
          </p:nvPr>
        </p:nvSpPr>
        <p:spPr bwMode="auto">
          <a:xfrm>
            <a:off x="1150938" y="692150"/>
            <a:ext cx="4556125" cy="3416300"/>
          </a:xfrm>
          <a:noFill/>
          <a:ln cap="flat">
            <a:solidFill>
              <a:srgbClr val="000000"/>
            </a:solidFill>
            <a:miter lim="800000"/>
            <a:headEnd/>
            <a:tailEnd/>
          </a:ln>
        </p:spPr>
      </p:sp>
      <p:sp>
        <p:nvSpPr>
          <p:cNvPr id="86023" name="Rectangle 7"/>
          <p:cNvSpPr>
            <a:spLocks noGrp="1" noChangeArrowheads="1"/>
          </p:cNvSpPr>
          <p:nvPr>
            <p:ph type="body" idx="1"/>
          </p:nvPr>
        </p:nvSpPr>
        <p:spPr bwMode="auto">
          <a:noFill/>
        </p:spPr>
        <p:txBody>
          <a:bodyPr/>
          <a:lstStyle/>
          <a:p>
            <a:pPr eaLnBrk="1" hangingPunct="1">
              <a:spcBef>
                <a:spcPct val="0"/>
              </a:spcBef>
              <a:tabLst>
                <a:tab pos="228600" algn="l"/>
              </a:tabLst>
            </a:pPr>
            <a:endParaRPr lang="en-IN"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ChangeArrowheads="1"/>
          </p:cNvSpPr>
          <p:nvPr/>
        </p:nvSpPr>
        <p:spPr bwMode="auto">
          <a:xfrm>
            <a:off x="3884613" y="0"/>
            <a:ext cx="2973387" cy="455613"/>
          </a:xfrm>
          <a:prstGeom prst="rect">
            <a:avLst/>
          </a:prstGeom>
          <a:noFill/>
          <a:ln w="12700">
            <a:noFill/>
            <a:miter lim="800000"/>
            <a:headEnd/>
            <a:tailEnd/>
          </a:ln>
        </p:spPr>
        <p:txBody>
          <a:bodyPr wrap="none" anchor="ctr"/>
          <a:lstStyle/>
          <a:p>
            <a:endParaRPr lang="en-US">
              <a:latin typeface="Calibri" pitchFamily="34" charset="0"/>
            </a:endParaRPr>
          </a:p>
        </p:txBody>
      </p:sp>
      <p:sp>
        <p:nvSpPr>
          <p:cNvPr id="86019" name="Rectangle 3"/>
          <p:cNvSpPr>
            <a:spLocks noChangeArrowheads="1"/>
          </p:cNvSpPr>
          <p:nvPr/>
        </p:nvSpPr>
        <p:spPr bwMode="auto">
          <a:xfrm>
            <a:off x="3884613" y="8685213"/>
            <a:ext cx="2973387" cy="458787"/>
          </a:xfrm>
          <a:prstGeom prst="rect">
            <a:avLst/>
          </a:prstGeom>
          <a:noFill/>
          <a:ln w="12700">
            <a:noFill/>
            <a:miter lim="800000"/>
            <a:headEnd/>
            <a:tailEnd/>
          </a:ln>
        </p:spPr>
        <p:txBody>
          <a:bodyPr lIns="19050" tIns="0" rIns="19050" bIns="0" anchor="b"/>
          <a:lstStyle/>
          <a:p>
            <a:pPr algn="r" defTabSz="933450"/>
            <a:r>
              <a:rPr lang="en-IN" sz="1000" i="1">
                <a:latin typeface="Calibri" pitchFamily="34" charset="0"/>
              </a:rPr>
              <a:t>34</a:t>
            </a:r>
          </a:p>
        </p:txBody>
      </p:sp>
      <p:sp>
        <p:nvSpPr>
          <p:cNvPr id="86020" name="Rectangle 4"/>
          <p:cNvSpPr>
            <a:spLocks noChangeArrowheads="1"/>
          </p:cNvSpPr>
          <p:nvPr/>
        </p:nvSpPr>
        <p:spPr bwMode="auto">
          <a:xfrm>
            <a:off x="0" y="8685213"/>
            <a:ext cx="2971800" cy="458787"/>
          </a:xfrm>
          <a:prstGeom prst="rect">
            <a:avLst/>
          </a:prstGeom>
          <a:noFill/>
          <a:ln w="12700">
            <a:noFill/>
            <a:miter lim="800000"/>
            <a:headEnd/>
            <a:tailEnd/>
          </a:ln>
        </p:spPr>
        <p:txBody>
          <a:bodyPr lIns="19050" tIns="0" rIns="19050" bIns="0" anchor="b"/>
          <a:lstStyle/>
          <a:p>
            <a:pPr defTabSz="933450"/>
            <a:r>
              <a:rPr lang="en-IN" sz="1000" i="1">
                <a:latin typeface="Calibri" pitchFamily="34" charset="0"/>
              </a:rPr>
              <a:t>Praxair Semiconductor Manufacturing Technology, Module 3: Semiconductor Manufacturing Processes</a:t>
            </a:r>
          </a:p>
        </p:txBody>
      </p:sp>
      <p:sp>
        <p:nvSpPr>
          <p:cNvPr id="86021" name="Rectangle 5"/>
          <p:cNvSpPr>
            <a:spLocks noChangeArrowheads="1"/>
          </p:cNvSpPr>
          <p:nvPr/>
        </p:nvSpPr>
        <p:spPr bwMode="auto">
          <a:xfrm>
            <a:off x="0" y="0"/>
            <a:ext cx="2971800" cy="455613"/>
          </a:xfrm>
          <a:prstGeom prst="rect">
            <a:avLst/>
          </a:prstGeom>
          <a:noFill/>
          <a:ln w="12700">
            <a:noFill/>
            <a:miter lim="800000"/>
            <a:headEnd/>
            <a:tailEnd/>
          </a:ln>
        </p:spPr>
        <p:txBody>
          <a:bodyPr wrap="none" anchor="ctr"/>
          <a:lstStyle/>
          <a:p>
            <a:endParaRPr lang="en-US">
              <a:latin typeface="Calibri" pitchFamily="34" charset="0"/>
            </a:endParaRPr>
          </a:p>
        </p:txBody>
      </p:sp>
      <p:sp>
        <p:nvSpPr>
          <p:cNvPr id="86022" name="Rectangle 6"/>
          <p:cNvSpPr>
            <a:spLocks noGrp="1" noRot="1" noChangeAspect="1" noChangeArrowheads="1" noTextEdit="1"/>
          </p:cNvSpPr>
          <p:nvPr>
            <p:ph type="sldImg"/>
          </p:nvPr>
        </p:nvSpPr>
        <p:spPr bwMode="auto">
          <a:xfrm>
            <a:off x="1150938" y="692150"/>
            <a:ext cx="4556125" cy="3416300"/>
          </a:xfrm>
          <a:noFill/>
          <a:ln cap="flat">
            <a:solidFill>
              <a:srgbClr val="000000"/>
            </a:solidFill>
            <a:miter lim="800000"/>
            <a:headEnd/>
            <a:tailEnd/>
          </a:ln>
        </p:spPr>
      </p:sp>
      <p:sp>
        <p:nvSpPr>
          <p:cNvPr id="86023" name="Rectangle 7"/>
          <p:cNvSpPr>
            <a:spLocks noGrp="1" noChangeArrowheads="1"/>
          </p:cNvSpPr>
          <p:nvPr>
            <p:ph type="body" idx="1"/>
          </p:nvPr>
        </p:nvSpPr>
        <p:spPr bwMode="auto">
          <a:noFill/>
        </p:spPr>
        <p:txBody>
          <a:bodyPr/>
          <a:lstStyle/>
          <a:p>
            <a:pPr eaLnBrk="1" hangingPunct="1">
              <a:spcBef>
                <a:spcPct val="0"/>
              </a:spcBef>
              <a:tabLst>
                <a:tab pos="228600" algn="l"/>
              </a:tabLst>
            </a:pPr>
            <a:endParaRPr lang="en-IN"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ChangeArrowheads="1"/>
          </p:cNvSpPr>
          <p:nvPr/>
        </p:nvSpPr>
        <p:spPr bwMode="auto">
          <a:xfrm>
            <a:off x="3884613" y="0"/>
            <a:ext cx="2973387" cy="455613"/>
          </a:xfrm>
          <a:prstGeom prst="rect">
            <a:avLst/>
          </a:prstGeom>
          <a:noFill/>
          <a:ln w="12700">
            <a:noFill/>
            <a:miter lim="800000"/>
            <a:headEnd/>
            <a:tailEnd/>
          </a:ln>
        </p:spPr>
        <p:txBody>
          <a:bodyPr wrap="none" anchor="ctr"/>
          <a:lstStyle/>
          <a:p>
            <a:endParaRPr lang="en-US">
              <a:latin typeface="Calibri" pitchFamily="34" charset="0"/>
            </a:endParaRPr>
          </a:p>
        </p:txBody>
      </p:sp>
      <p:sp>
        <p:nvSpPr>
          <p:cNvPr id="86019" name="Rectangle 3"/>
          <p:cNvSpPr>
            <a:spLocks noChangeArrowheads="1"/>
          </p:cNvSpPr>
          <p:nvPr/>
        </p:nvSpPr>
        <p:spPr bwMode="auto">
          <a:xfrm>
            <a:off x="3884613" y="8685213"/>
            <a:ext cx="2973387" cy="458787"/>
          </a:xfrm>
          <a:prstGeom prst="rect">
            <a:avLst/>
          </a:prstGeom>
          <a:noFill/>
          <a:ln w="12700">
            <a:noFill/>
            <a:miter lim="800000"/>
            <a:headEnd/>
            <a:tailEnd/>
          </a:ln>
        </p:spPr>
        <p:txBody>
          <a:bodyPr lIns="19050" tIns="0" rIns="19050" bIns="0" anchor="b"/>
          <a:lstStyle/>
          <a:p>
            <a:pPr algn="r" defTabSz="933450"/>
            <a:r>
              <a:rPr lang="en-IN" sz="1000" i="1">
                <a:latin typeface="Calibri" pitchFamily="34" charset="0"/>
              </a:rPr>
              <a:t>34</a:t>
            </a:r>
          </a:p>
        </p:txBody>
      </p:sp>
      <p:sp>
        <p:nvSpPr>
          <p:cNvPr id="86020" name="Rectangle 4"/>
          <p:cNvSpPr>
            <a:spLocks noChangeArrowheads="1"/>
          </p:cNvSpPr>
          <p:nvPr/>
        </p:nvSpPr>
        <p:spPr bwMode="auto">
          <a:xfrm>
            <a:off x="0" y="8685213"/>
            <a:ext cx="2971800" cy="458787"/>
          </a:xfrm>
          <a:prstGeom prst="rect">
            <a:avLst/>
          </a:prstGeom>
          <a:noFill/>
          <a:ln w="12700">
            <a:noFill/>
            <a:miter lim="800000"/>
            <a:headEnd/>
            <a:tailEnd/>
          </a:ln>
        </p:spPr>
        <p:txBody>
          <a:bodyPr lIns="19050" tIns="0" rIns="19050" bIns="0" anchor="b"/>
          <a:lstStyle/>
          <a:p>
            <a:pPr defTabSz="933450"/>
            <a:r>
              <a:rPr lang="en-IN" sz="1000" i="1">
                <a:latin typeface="Calibri" pitchFamily="34" charset="0"/>
              </a:rPr>
              <a:t>Praxair Semiconductor Manufacturing Technology, Module 3: Semiconductor Manufacturing Processes</a:t>
            </a:r>
          </a:p>
        </p:txBody>
      </p:sp>
      <p:sp>
        <p:nvSpPr>
          <p:cNvPr id="86021" name="Rectangle 5"/>
          <p:cNvSpPr>
            <a:spLocks noChangeArrowheads="1"/>
          </p:cNvSpPr>
          <p:nvPr/>
        </p:nvSpPr>
        <p:spPr bwMode="auto">
          <a:xfrm>
            <a:off x="0" y="0"/>
            <a:ext cx="2971800" cy="455613"/>
          </a:xfrm>
          <a:prstGeom prst="rect">
            <a:avLst/>
          </a:prstGeom>
          <a:noFill/>
          <a:ln w="12700">
            <a:noFill/>
            <a:miter lim="800000"/>
            <a:headEnd/>
            <a:tailEnd/>
          </a:ln>
        </p:spPr>
        <p:txBody>
          <a:bodyPr wrap="none" anchor="ctr"/>
          <a:lstStyle/>
          <a:p>
            <a:endParaRPr lang="en-US">
              <a:latin typeface="Calibri" pitchFamily="34" charset="0"/>
            </a:endParaRPr>
          </a:p>
        </p:txBody>
      </p:sp>
      <p:sp>
        <p:nvSpPr>
          <p:cNvPr id="86022" name="Rectangle 6"/>
          <p:cNvSpPr>
            <a:spLocks noGrp="1" noRot="1" noChangeAspect="1" noChangeArrowheads="1" noTextEdit="1"/>
          </p:cNvSpPr>
          <p:nvPr>
            <p:ph type="sldImg"/>
          </p:nvPr>
        </p:nvSpPr>
        <p:spPr bwMode="auto">
          <a:xfrm>
            <a:off x="1150938" y="692150"/>
            <a:ext cx="4556125" cy="3416300"/>
          </a:xfrm>
          <a:noFill/>
          <a:ln cap="flat">
            <a:solidFill>
              <a:srgbClr val="000000"/>
            </a:solidFill>
            <a:miter lim="800000"/>
            <a:headEnd/>
            <a:tailEnd/>
          </a:ln>
        </p:spPr>
      </p:sp>
      <p:sp>
        <p:nvSpPr>
          <p:cNvPr id="86023" name="Rectangle 7"/>
          <p:cNvSpPr>
            <a:spLocks noGrp="1" noChangeArrowheads="1"/>
          </p:cNvSpPr>
          <p:nvPr>
            <p:ph type="body" idx="1"/>
          </p:nvPr>
        </p:nvSpPr>
        <p:spPr bwMode="auto">
          <a:noFill/>
        </p:spPr>
        <p:txBody>
          <a:bodyPr/>
          <a:lstStyle/>
          <a:p>
            <a:pPr eaLnBrk="1" hangingPunct="1">
              <a:spcBef>
                <a:spcPct val="0"/>
              </a:spcBef>
              <a:tabLst>
                <a:tab pos="228600" algn="l"/>
              </a:tabLst>
            </a:pPr>
            <a:endParaRPr lang="en-IN"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ChangeArrowheads="1"/>
          </p:cNvSpPr>
          <p:nvPr/>
        </p:nvSpPr>
        <p:spPr bwMode="auto">
          <a:xfrm>
            <a:off x="3884613" y="0"/>
            <a:ext cx="2973387" cy="455613"/>
          </a:xfrm>
          <a:prstGeom prst="rect">
            <a:avLst/>
          </a:prstGeom>
          <a:noFill/>
          <a:ln w="12700">
            <a:noFill/>
            <a:miter lim="800000"/>
            <a:headEnd/>
            <a:tailEnd/>
          </a:ln>
        </p:spPr>
        <p:txBody>
          <a:bodyPr wrap="none" anchor="ctr"/>
          <a:lstStyle/>
          <a:p>
            <a:endParaRPr lang="en-US">
              <a:latin typeface="Calibri" pitchFamily="34" charset="0"/>
            </a:endParaRPr>
          </a:p>
        </p:txBody>
      </p:sp>
      <p:sp>
        <p:nvSpPr>
          <p:cNvPr id="86019" name="Rectangle 3"/>
          <p:cNvSpPr>
            <a:spLocks noChangeArrowheads="1"/>
          </p:cNvSpPr>
          <p:nvPr/>
        </p:nvSpPr>
        <p:spPr bwMode="auto">
          <a:xfrm>
            <a:off x="3884613" y="8685213"/>
            <a:ext cx="2973387" cy="458787"/>
          </a:xfrm>
          <a:prstGeom prst="rect">
            <a:avLst/>
          </a:prstGeom>
          <a:noFill/>
          <a:ln w="12700">
            <a:noFill/>
            <a:miter lim="800000"/>
            <a:headEnd/>
            <a:tailEnd/>
          </a:ln>
        </p:spPr>
        <p:txBody>
          <a:bodyPr lIns="19050" tIns="0" rIns="19050" bIns="0" anchor="b"/>
          <a:lstStyle/>
          <a:p>
            <a:pPr algn="r" defTabSz="933450"/>
            <a:r>
              <a:rPr lang="en-IN" sz="1000" i="1">
                <a:latin typeface="Calibri" pitchFamily="34" charset="0"/>
              </a:rPr>
              <a:t>34</a:t>
            </a:r>
          </a:p>
        </p:txBody>
      </p:sp>
      <p:sp>
        <p:nvSpPr>
          <p:cNvPr id="86020" name="Rectangle 4"/>
          <p:cNvSpPr>
            <a:spLocks noChangeArrowheads="1"/>
          </p:cNvSpPr>
          <p:nvPr/>
        </p:nvSpPr>
        <p:spPr bwMode="auto">
          <a:xfrm>
            <a:off x="0" y="8685213"/>
            <a:ext cx="2971800" cy="458787"/>
          </a:xfrm>
          <a:prstGeom prst="rect">
            <a:avLst/>
          </a:prstGeom>
          <a:noFill/>
          <a:ln w="12700">
            <a:noFill/>
            <a:miter lim="800000"/>
            <a:headEnd/>
            <a:tailEnd/>
          </a:ln>
        </p:spPr>
        <p:txBody>
          <a:bodyPr lIns="19050" tIns="0" rIns="19050" bIns="0" anchor="b"/>
          <a:lstStyle/>
          <a:p>
            <a:pPr defTabSz="933450"/>
            <a:r>
              <a:rPr lang="en-IN" sz="1000" i="1">
                <a:latin typeface="Calibri" pitchFamily="34" charset="0"/>
              </a:rPr>
              <a:t>Praxair Semiconductor Manufacturing Technology, Module 3: Semiconductor Manufacturing Processes</a:t>
            </a:r>
          </a:p>
        </p:txBody>
      </p:sp>
      <p:sp>
        <p:nvSpPr>
          <p:cNvPr id="86021" name="Rectangle 5"/>
          <p:cNvSpPr>
            <a:spLocks noChangeArrowheads="1"/>
          </p:cNvSpPr>
          <p:nvPr/>
        </p:nvSpPr>
        <p:spPr bwMode="auto">
          <a:xfrm>
            <a:off x="0" y="0"/>
            <a:ext cx="2971800" cy="455613"/>
          </a:xfrm>
          <a:prstGeom prst="rect">
            <a:avLst/>
          </a:prstGeom>
          <a:noFill/>
          <a:ln w="12700">
            <a:noFill/>
            <a:miter lim="800000"/>
            <a:headEnd/>
            <a:tailEnd/>
          </a:ln>
        </p:spPr>
        <p:txBody>
          <a:bodyPr wrap="none" anchor="ctr"/>
          <a:lstStyle/>
          <a:p>
            <a:endParaRPr lang="en-US">
              <a:latin typeface="Calibri" pitchFamily="34" charset="0"/>
            </a:endParaRPr>
          </a:p>
        </p:txBody>
      </p:sp>
      <p:sp>
        <p:nvSpPr>
          <p:cNvPr id="86022" name="Rectangle 6"/>
          <p:cNvSpPr>
            <a:spLocks noGrp="1" noRot="1" noChangeAspect="1" noChangeArrowheads="1" noTextEdit="1"/>
          </p:cNvSpPr>
          <p:nvPr>
            <p:ph type="sldImg"/>
          </p:nvPr>
        </p:nvSpPr>
        <p:spPr bwMode="auto">
          <a:xfrm>
            <a:off x="1150938" y="692150"/>
            <a:ext cx="4556125" cy="3416300"/>
          </a:xfrm>
          <a:noFill/>
          <a:ln cap="flat">
            <a:solidFill>
              <a:srgbClr val="000000"/>
            </a:solidFill>
            <a:miter lim="800000"/>
            <a:headEnd/>
            <a:tailEnd/>
          </a:ln>
        </p:spPr>
      </p:sp>
      <p:sp>
        <p:nvSpPr>
          <p:cNvPr id="86023" name="Rectangle 7"/>
          <p:cNvSpPr>
            <a:spLocks noGrp="1" noChangeArrowheads="1"/>
          </p:cNvSpPr>
          <p:nvPr>
            <p:ph type="body" idx="1"/>
          </p:nvPr>
        </p:nvSpPr>
        <p:spPr bwMode="auto">
          <a:noFill/>
        </p:spPr>
        <p:txBody>
          <a:bodyPr/>
          <a:lstStyle/>
          <a:p>
            <a:pPr eaLnBrk="1" hangingPunct="1">
              <a:spcBef>
                <a:spcPct val="0"/>
              </a:spcBef>
              <a:tabLst>
                <a:tab pos="228600" algn="l"/>
              </a:tabLst>
            </a:pPr>
            <a:endParaRPr lang="en-IN"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ChangeArrowheads="1"/>
          </p:cNvSpPr>
          <p:nvPr/>
        </p:nvSpPr>
        <p:spPr bwMode="auto">
          <a:xfrm>
            <a:off x="3884613" y="0"/>
            <a:ext cx="2973387" cy="455613"/>
          </a:xfrm>
          <a:prstGeom prst="rect">
            <a:avLst/>
          </a:prstGeom>
          <a:noFill/>
          <a:ln w="12700">
            <a:noFill/>
            <a:miter lim="800000"/>
            <a:headEnd/>
            <a:tailEnd/>
          </a:ln>
        </p:spPr>
        <p:txBody>
          <a:bodyPr wrap="none" anchor="ctr"/>
          <a:lstStyle/>
          <a:p>
            <a:endParaRPr lang="en-US">
              <a:latin typeface="Calibri" pitchFamily="34" charset="0"/>
            </a:endParaRPr>
          </a:p>
        </p:txBody>
      </p:sp>
      <p:sp>
        <p:nvSpPr>
          <p:cNvPr id="86019" name="Rectangle 3"/>
          <p:cNvSpPr>
            <a:spLocks noChangeArrowheads="1"/>
          </p:cNvSpPr>
          <p:nvPr/>
        </p:nvSpPr>
        <p:spPr bwMode="auto">
          <a:xfrm>
            <a:off x="3884613" y="8685213"/>
            <a:ext cx="2973387" cy="458787"/>
          </a:xfrm>
          <a:prstGeom prst="rect">
            <a:avLst/>
          </a:prstGeom>
          <a:noFill/>
          <a:ln w="12700">
            <a:noFill/>
            <a:miter lim="800000"/>
            <a:headEnd/>
            <a:tailEnd/>
          </a:ln>
        </p:spPr>
        <p:txBody>
          <a:bodyPr lIns="19050" tIns="0" rIns="19050" bIns="0" anchor="b"/>
          <a:lstStyle/>
          <a:p>
            <a:pPr algn="r" defTabSz="933450"/>
            <a:r>
              <a:rPr lang="en-IN" sz="1000" i="1">
                <a:latin typeface="Calibri" pitchFamily="34" charset="0"/>
              </a:rPr>
              <a:t>34</a:t>
            </a:r>
          </a:p>
        </p:txBody>
      </p:sp>
      <p:sp>
        <p:nvSpPr>
          <p:cNvPr id="86020" name="Rectangle 4"/>
          <p:cNvSpPr>
            <a:spLocks noChangeArrowheads="1"/>
          </p:cNvSpPr>
          <p:nvPr/>
        </p:nvSpPr>
        <p:spPr bwMode="auto">
          <a:xfrm>
            <a:off x="0" y="8685213"/>
            <a:ext cx="2971800" cy="458787"/>
          </a:xfrm>
          <a:prstGeom prst="rect">
            <a:avLst/>
          </a:prstGeom>
          <a:noFill/>
          <a:ln w="12700">
            <a:noFill/>
            <a:miter lim="800000"/>
            <a:headEnd/>
            <a:tailEnd/>
          </a:ln>
        </p:spPr>
        <p:txBody>
          <a:bodyPr lIns="19050" tIns="0" rIns="19050" bIns="0" anchor="b"/>
          <a:lstStyle/>
          <a:p>
            <a:pPr defTabSz="933450"/>
            <a:r>
              <a:rPr lang="en-IN" sz="1000" i="1">
                <a:latin typeface="Calibri" pitchFamily="34" charset="0"/>
              </a:rPr>
              <a:t>Praxair Semiconductor Manufacturing Technology, Module 3: Semiconductor Manufacturing Processes</a:t>
            </a:r>
          </a:p>
        </p:txBody>
      </p:sp>
      <p:sp>
        <p:nvSpPr>
          <p:cNvPr id="86021" name="Rectangle 5"/>
          <p:cNvSpPr>
            <a:spLocks noChangeArrowheads="1"/>
          </p:cNvSpPr>
          <p:nvPr/>
        </p:nvSpPr>
        <p:spPr bwMode="auto">
          <a:xfrm>
            <a:off x="0" y="0"/>
            <a:ext cx="2971800" cy="455613"/>
          </a:xfrm>
          <a:prstGeom prst="rect">
            <a:avLst/>
          </a:prstGeom>
          <a:noFill/>
          <a:ln w="12700">
            <a:noFill/>
            <a:miter lim="800000"/>
            <a:headEnd/>
            <a:tailEnd/>
          </a:ln>
        </p:spPr>
        <p:txBody>
          <a:bodyPr wrap="none" anchor="ctr"/>
          <a:lstStyle/>
          <a:p>
            <a:endParaRPr lang="en-US">
              <a:latin typeface="Calibri" pitchFamily="34" charset="0"/>
            </a:endParaRPr>
          </a:p>
        </p:txBody>
      </p:sp>
      <p:sp>
        <p:nvSpPr>
          <p:cNvPr id="86022" name="Rectangle 6"/>
          <p:cNvSpPr>
            <a:spLocks noGrp="1" noRot="1" noChangeAspect="1" noChangeArrowheads="1" noTextEdit="1"/>
          </p:cNvSpPr>
          <p:nvPr>
            <p:ph type="sldImg"/>
          </p:nvPr>
        </p:nvSpPr>
        <p:spPr bwMode="auto">
          <a:xfrm>
            <a:off x="1150938" y="692150"/>
            <a:ext cx="4556125" cy="3416300"/>
          </a:xfrm>
          <a:noFill/>
          <a:ln cap="flat">
            <a:solidFill>
              <a:srgbClr val="000000"/>
            </a:solidFill>
            <a:miter lim="800000"/>
            <a:headEnd/>
            <a:tailEnd/>
          </a:ln>
        </p:spPr>
      </p:sp>
      <p:sp>
        <p:nvSpPr>
          <p:cNvPr id="86023" name="Rectangle 7"/>
          <p:cNvSpPr>
            <a:spLocks noGrp="1" noChangeArrowheads="1"/>
          </p:cNvSpPr>
          <p:nvPr>
            <p:ph type="body" idx="1"/>
          </p:nvPr>
        </p:nvSpPr>
        <p:spPr bwMode="auto">
          <a:noFill/>
        </p:spPr>
        <p:txBody>
          <a:bodyPr/>
          <a:lstStyle/>
          <a:p>
            <a:pPr eaLnBrk="1" hangingPunct="1">
              <a:spcBef>
                <a:spcPct val="0"/>
              </a:spcBef>
              <a:tabLst>
                <a:tab pos="228600" algn="l"/>
              </a:tabLst>
            </a:pPr>
            <a:endParaRPr lang="en-IN"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ChangeArrowheads="1"/>
          </p:cNvSpPr>
          <p:nvPr/>
        </p:nvSpPr>
        <p:spPr bwMode="auto">
          <a:xfrm>
            <a:off x="3884613" y="0"/>
            <a:ext cx="2973387" cy="455613"/>
          </a:xfrm>
          <a:prstGeom prst="rect">
            <a:avLst/>
          </a:prstGeom>
          <a:noFill/>
          <a:ln w="12700">
            <a:noFill/>
            <a:miter lim="800000"/>
            <a:headEnd/>
            <a:tailEnd/>
          </a:ln>
        </p:spPr>
        <p:txBody>
          <a:bodyPr wrap="none" anchor="ctr"/>
          <a:lstStyle/>
          <a:p>
            <a:endParaRPr lang="en-US">
              <a:latin typeface="Calibri" pitchFamily="34" charset="0"/>
            </a:endParaRPr>
          </a:p>
        </p:txBody>
      </p:sp>
      <p:sp>
        <p:nvSpPr>
          <p:cNvPr id="86019" name="Rectangle 3"/>
          <p:cNvSpPr>
            <a:spLocks noChangeArrowheads="1"/>
          </p:cNvSpPr>
          <p:nvPr/>
        </p:nvSpPr>
        <p:spPr bwMode="auto">
          <a:xfrm>
            <a:off x="3884613" y="8685213"/>
            <a:ext cx="2973387" cy="458787"/>
          </a:xfrm>
          <a:prstGeom prst="rect">
            <a:avLst/>
          </a:prstGeom>
          <a:noFill/>
          <a:ln w="12700">
            <a:noFill/>
            <a:miter lim="800000"/>
            <a:headEnd/>
            <a:tailEnd/>
          </a:ln>
        </p:spPr>
        <p:txBody>
          <a:bodyPr lIns="19050" tIns="0" rIns="19050" bIns="0" anchor="b"/>
          <a:lstStyle/>
          <a:p>
            <a:pPr algn="r" defTabSz="933450"/>
            <a:r>
              <a:rPr lang="en-IN" sz="1000" i="1">
                <a:latin typeface="Calibri" pitchFamily="34" charset="0"/>
              </a:rPr>
              <a:t>34</a:t>
            </a:r>
          </a:p>
        </p:txBody>
      </p:sp>
      <p:sp>
        <p:nvSpPr>
          <p:cNvPr id="86020" name="Rectangle 4"/>
          <p:cNvSpPr>
            <a:spLocks noChangeArrowheads="1"/>
          </p:cNvSpPr>
          <p:nvPr/>
        </p:nvSpPr>
        <p:spPr bwMode="auto">
          <a:xfrm>
            <a:off x="0" y="8685213"/>
            <a:ext cx="2971800" cy="458787"/>
          </a:xfrm>
          <a:prstGeom prst="rect">
            <a:avLst/>
          </a:prstGeom>
          <a:noFill/>
          <a:ln w="12700">
            <a:noFill/>
            <a:miter lim="800000"/>
            <a:headEnd/>
            <a:tailEnd/>
          </a:ln>
        </p:spPr>
        <p:txBody>
          <a:bodyPr lIns="19050" tIns="0" rIns="19050" bIns="0" anchor="b"/>
          <a:lstStyle/>
          <a:p>
            <a:pPr defTabSz="933450"/>
            <a:r>
              <a:rPr lang="en-IN" sz="1000" i="1">
                <a:latin typeface="Calibri" pitchFamily="34" charset="0"/>
              </a:rPr>
              <a:t>Praxair Semiconductor Manufacturing Technology, Module 3: Semiconductor Manufacturing Processes</a:t>
            </a:r>
          </a:p>
        </p:txBody>
      </p:sp>
      <p:sp>
        <p:nvSpPr>
          <p:cNvPr id="86021" name="Rectangle 5"/>
          <p:cNvSpPr>
            <a:spLocks noChangeArrowheads="1"/>
          </p:cNvSpPr>
          <p:nvPr/>
        </p:nvSpPr>
        <p:spPr bwMode="auto">
          <a:xfrm>
            <a:off x="0" y="0"/>
            <a:ext cx="2971800" cy="455613"/>
          </a:xfrm>
          <a:prstGeom prst="rect">
            <a:avLst/>
          </a:prstGeom>
          <a:noFill/>
          <a:ln w="12700">
            <a:noFill/>
            <a:miter lim="800000"/>
            <a:headEnd/>
            <a:tailEnd/>
          </a:ln>
        </p:spPr>
        <p:txBody>
          <a:bodyPr wrap="none" anchor="ctr"/>
          <a:lstStyle/>
          <a:p>
            <a:endParaRPr lang="en-US">
              <a:latin typeface="Calibri" pitchFamily="34" charset="0"/>
            </a:endParaRPr>
          </a:p>
        </p:txBody>
      </p:sp>
      <p:sp>
        <p:nvSpPr>
          <p:cNvPr id="86022" name="Rectangle 6"/>
          <p:cNvSpPr>
            <a:spLocks noGrp="1" noRot="1" noChangeAspect="1" noChangeArrowheads="1" noTextEdit="1"/>
          </p:cNvSpPr>
          <p:nvPr>
            <p:ph type="sldImg"/>
          </p:nvPr>
        </p:nvSpPr>
        <p:spPr bwMode="auto">
          <a:xfrm>
            <a:off x="1150938" y="692150"/>
            <a:ext cx="4556125" cy="3416300"/>
          </a:xfrm>
          <a:noFill/>
          <a:ln cap="flat">
            <a:solidFill>
              <a:srgbClr val="000000"/>
            </a:solidFill>
            <a:miter lim="800000"/>
            <a:headEnd/>
            <a:tailEnd/>
          </a:ln>
        </p:spPr>
      </p:sp>
      <p:sp>
        <p:nvSpPr>
          <p:cNvPr id="86023" name="Rectangle 7"/>
          <p:cNvSpPr>
            <a:spLocks noGrp="1" noChangeArrowheads="1"/>
          </p:cNvSpPr>
          <p:nvPr>
            <p:ph type="body" idx="1"/>
          </p:nvPr>
        </p:nvSpPr>
        <p:spPr bwMode="auto">
          <a:noFill/>
        </p:spPr>
        <p:txBody>
          <a:bodyPr/>
          <a:lstStyle/>
          <a:p>
            <a:pPr eaLnBrk="1" hangingPunct="1">
              <a:spcBef>
                <a:spcPct val="0"/>
              </a:spcBef>
              <a:tabLst>
                <a:tab pos="228600" algn="l"/>
              </a:tabLst>
            </a:pPr>
            <a:endParaRPr lang="en-IN"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ChangeArrowheads="1"/>
          </p:cNvSpPr>
          <p:nvPr/>
        </p:nvSpPr>
        <p:spPr bwMode="auto">
          <a:xfrm>
            <a:off x="3884613" y="0"/>
            <a:ext cx="2973387" cy="455613"/>
          </a:xfrm>
          <a:prstGeom prst="rect">
            <a:avLst/>
          </a:prstGeom>
          <a:noFill/>
          <a:ln w="12700">
            <a:noFill/>
            <a:miter lim="800000"/>
            <a:headEnd/>
            <a:tailEnd/>
          </a:ln>
        </p:spPr>
        <p:txBody>
          <a:bodyPr wrap="none" anchor="ctr"/>
          <a:lstStyle/>
          <a:p>
            <a:endParaRPr lang="en-US">
              <a:latin typeface="Calibri" pitchFamily="34" charset="0"/>
            </a:endParaRPr>
          </a:p>
        </p:txBody>
      </p:sp>
      <p:sp>
        <p:nvSpPr>
          <p:cNvPr id="86019" name="Rectangle 3"/>
          <p:cNvSpPr>
            <a:spLocks noChangeArrowheads="1"/>
          </p:cNvSpPr>
          <p:nvPr/>
        </p:nvSpPr>
        <p:spPr bwMode="auto">
          <a:xfrm>
            <a:off x="3884613" y="8685213"/>
            <a:ext cx="2973387" cy="458787"/>
          </a:xfrm>
          <a:prstGeom prst="rect">
            <a:avLst/>
          </a:prstGeom>
          <a:noFill/>
          <a:ln w="12700">
            <a:noFill/>
            <a:miter lim="800000"/>
            <a:headEnd/>
            <a:tailEnd/>
          </a:ln>
        </p:spPr>
        <p:txBody>
          <a:bodyPr lIns="19050" tIns="0" rIns="19050" bIns="0" anchor="b"/>
          <a:lstStyle/>
          <a:p>
            <a:pPr algn="r" defTabSz="933450"/>
            <a:r>
              <a:rPr lang="en-IN" sz="1000" i="1">
                <a:latin typeface="Calibri" pitchFamily="34" charset="0"/>
              </a:rPr>
              <a:t>34</a:t>
            </a:r>
          </a:p>
        </p:txBody>
      </p:sp>
      <p:sp>
        <p:nvSpPr>
          <p:cNvPr id="86020" name="Rectangle 4"/>
          <p:cNvSpPr>
            <a:spLocks noChangeArrowheads="1"/>
          </p:cNvSpPr>
          <p:nvPr/>
        </p:nvSpPr>
        <p:spPr bwMode="auto">
          <a:xfrm>
            <a:off x="0" y="8685213"/>
            <a:ext cx="2971800" cy="458787"/>
          </a:xfrm>
          <a:prstGeom prst="rect">
            <a:avLst/>
          </a:prstGeom>
          <a:noFill/>
          <a:ln w="12700">
            <a:noFill/>
            <a:miter lim="800000"/>
            <a:headEnd/>
            <a:tailEnd/>
          </a:ln>
        </p:spPr>
        <p:txBody>
          <a:bodyPr lIns="19050" tIns="0" rIns="19050" bIns="0" anchor="b"/>
          <a:lstStyle/>
          <a:p>
            <a:pPr defTabSz="933450"/>
            <a:r>
              <a:rPr lang="en-IN" sz="1000" i="1">
                <a:latin typeface="Calibri" pitchFamily="34" charset="0"/>
              </a:rPr>
              <a:t>Praxair Semiconductor Manufacturing Technology, Module 3: Semiconductor Manufacturing Processes</a:t>
            </a:r>
          </a:p>
        </p:txBody>
      </p:sp>
      <p:sp>
        <p:nvSpPr>
          <p:cNvPr id="86021" name="Rectangle 5"/>
          <p:cNvSpPr>
            <a:spLocks noChangeArrowheads="1"/>
          </p:cNvSpPr>
          <p:nvPr/>
        </p:nvSpPr>
        <p:spPr bwMode="auto">
          <a:xfrm>
            <a:off x="0" y="0"/>
            <a:ext cx="2971800" cy="455613"/>
          </a:xfrm>
          <a:prstGeom prst="rect">
            <a:avLst/>
          </a:prstGeom>
          <a:noFill/>
          <a:ln w="12700">
            <a:noFill/>
            <a:miter lim="800000"/>
            <a:headEnd/>
            <a:tailEnd/>
          </a:ln>
        </p:spPr>
        <p:txBody>
          <a:bodyPr wrap="none" anchor="ctr"/>
          <a:lstStyle/>
          <a:p>
            <a:endParaRPr lang="en-US">
              <a:latin typeface="Calibri" pitchFamily="34" charset="0"/>
            </a:endParaRPr>
          </a:p>
        </p:txBody>
      </p:sp>
      <p:sp>
        <p:nvSpPr>
          <p:cNvPr id="86022" name="Rectangle 6"/>
          <p:cNvSpPr>
            <a:spLocks noGrp="1" noRot="1" noChangeAspect="1" noChangeArrowheads="1" noTextEdit="1"/>
          </p:cNvSpPr>
          <p:nvPr>
            <p:ph type="sldImg"/>
          </p:nvPr>
        </p:nvSpPr>
        <p:spPr bwMode="auto">
          <a:xfrm>
            <a:off x="1150938" y="692150"/>
            <a:ext cx="4556125" cy="3416300"/>
          </a:xfrm>
          <a:noFill/>
          <a:ln cap="flat">
            <a:solidFill>
              <a:srgbClr val="000000"/>
            </a:solidFill>
            <a:miter lim="800000"/>
            <a:headEnd/>
            <a:tailEnd/>
          </a:ln>
        </p:spPr>
      </p:sp>
      <p:sp>
        <p:nvSpPr>
          <p:cNvPr id="86023" name="Rectangle 7"/>
          <p:cNvSpPr>
            <a:spLocks noGrp="1" noChangeArrowheads="1"/>
          </p:cNvSpPr>
          <p:nvPr>
            <p:ph type="body" idx="1"/>
          </p:nvPr>
        </p:nvSpPr>
        <p:spPr bwMode="auto">
          <a:noFill/>
        </p:spPr>
        <p:txBody>
          <a:bodyPr/>
          <a:lstStyle/>
          <a:p>
            <a:pPr eaLnBrk="1" hangingPunct="1">
              <a:spcBef>
                <a:spcPct val="0"/>
              </a:spcBef>
              <a:tabLst>
                <a:tab pos="228600" algn="l"/>
              </a:tabLst>
            </a:pPr>
            <a:endParaRPr lang="en-IN"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ChangeArrowheads="1"/>
          </p:cNvSpPr>
          <p:nvPr/>
        </p:nvSpPr>
        <p:spPr bwMode="auto">
          <a:xfrm>
            <a:off x="3884613" y="0"/>
            <a:ext cx="2973387" cy="455613"/>
          </a:xfrm>
          <a:prstGeom prst="rect">
            <a:avLst/>
          </a:prstGeom>
          <a:noFill/>
          <a:ln w="12700">
            <a:noFill/>
            <a:miter lim="800000"/>
            <a:headEnd/>
            <a:tailEnd/>
          </a:ln>
        </p:spPr>
        <p:txBody>
          <a:bodyPr wrap="none" anchor="ctr"/>
          <a:lstStyle/>
          <a:p>
            <a:endParaRPr lang="en-US">
              <a:latin typeface="Calibri" pitchFamily="34" charset="0"/>
            </a:endParaRPr>
          </a:p>
        </p:txBody>
      </p:sp>
      <p:sp>
        <p:nvSpPr>
          <p:cNvPr id="86019" name="Rectangle 3"/>
          <p:cNvSpPr>
            <a:spLocks noChangeArrowheads="1"/>
          </p:cNvSpPr>
          <p:nvPr/>
        </p:nvSpPr>
        <p:spPr bwMode="auto">
          <a:xfrm>
            <a:off x="3884613" y="8685213"/>
            <a:ext cx="2973387" cy="458787"/>
          </a:xfrm>
          <a:prstGeom prst="rect">
            <a:avLst/>
          </a:prstGeom>
          <a:noFill/>
          <a:ln w="12700">
            <a:noFill/>
            <a:miter lim="800000"/>
            <a:headEnd/>
            <a:tailEnd/>
          </a:ln>
        </p:spPr>
        <p:txBody>
          <a:bodyPr lIns="19050" tIns="0" rIns="19050" bIns="0" anchor="b"/>
          <a:lstStyle/>
          <a:p>
            <a:pPr algn="r" defTabSz="933450"/>
            <a:r>
              <a:rPr lang="en-IN" sz="1000" i="1">
                <a:latin typeface="Calibri" pitchFamily="34" charset="0"/>
              </a:rPr>
              <a:t>34</a:t>
            </a:r>
          </a:p>
        </p:txBody>
      </p:sp>
      <p:sp>
        <p:nvSpPr>
          <p:cNvPr id="86020" name="Rectangle 4"/>
          <p:cNvSpPr>
            <a:spLocks noChangeArrowheads="1"/>
          </p:cNvSpPr>
          <p:nvPr/>
        </p:nvSpPr>
        <p:spPr bwMode="auto">
          <a:xfrm>
            <a:off x="0" y="8685213"/>
            <a:ext cx="2971800" cy="458787"/>
          </a:xfrm>
          <a:prstGeom prst="rect">
            <a:avLst/>
          </a:prstGeom>
          <a:noFill/>
          <a:ln w="12700">
            <a:noFill/>
            <a:miter lim="800000"/>
            <a:headEnd/>
            <a:tailEnd/>
          </a:ln>
        </p:spPr>
        <p:txBody>
          <a:bodyPr lIns="19050" tIns="0" rIns="19050" bIns="0" anchor="b"/>
          <a:lstStyle/>
          <a:p>
            <a:pPr defTabSz="933450"/>
            <a:r>
              <a:rPr lang="en-IN" sz="1000" i="1">
                <a:latin typeface="Calibri" pitchFamily="34" charset="0"/>
              </a:rPr>
              <a:t>Praxair Semiconductor Manufacturing Technology, Module 3: Semiconductor Manufacturing Processes</a:t>
            </a:r>
          </a:p>
        </p:txBody>
      </p:sp>
      <p:sp>
        <p:nvSpPr>
          <p:cNvPr id="86021" name="Rectangle 5"/>
          <p:cNvSpPr>
            <a:spLocks noChangeArrowheads="1"/>
          </p:cNvSpPr>
          <p:nvPr/>
        </p:nvSpPr>
        <p:spPr bwMode="auto">
          <a:xfrm>
            <a:off x="0" y="0"/>
            <a:ext cx="2971800" cy="455613"/>
          </a:xfrm>
          <a:prstGeom prst="rect">
            <a:avLst/>
          </a:prstGeom>
          <a:noFill/>
          <a:ln w="12700">
            <a:noFill/>
            <a:miter lim="800000"/>
            <a:headEnd/>
            <a:tailEnd/>
          </a:ln>
        </p:spPr>
        <p:txBody>
          <a:bodyPr wrap="none" anchor="ctr"/>
          <a:lstStyle/>
          <a:p>
            <a:endParaRPr lang="en-US">
              <a:latin typeface="Calibri" pitchFamily="34" charset="0"/>
            </a:endParaRPr>
          </a:p>
        </p:txBody>
      </p:sp>
      <p:sp>
        <p:nvSpPr>
          <p:cNvPr id="86022" name="Rectangle 6"/>
          <p:cNvSpPr>
            <a:spLocks noGrp="1" noRot="1" noChangeAspect="1" noChangeArrowheads="1" noTextEdit="1"/>
          </p:cNvSpPr>
          <p:nvPr>
            <p:ph type="sldImg"/>
          </p:nvPr>
        </p:nvSpPr>
        <p:spPr bwMode="auto">
          <a:xfrm>
            <a:off x="1150938" y="692150"/>
            <a:ext cx="4556125" cy="3416300"/>
          </a:xfrm>
          <a:noFill/>
          <a:ln cap="flat">
            <a:solidFill>
              <a:srgbClr val="000000"/>
            </a:solidFill>
            <a:miter lim="800000"/>
            <a:headEnd/>
            <a:tailEnd/>
          </a:ln>
        </p:spPr>
      </p:sp>
      <p:sp>
        <p:nvSpPr>
          <p:cNvPr id="86023" name="Rectangle 7"/>
          <p:cNvSpPr>
            <a:spLocks noGrp="1" noChangeArrowheads="1"/>
          </p:cNvSpPr>
          <p:nvPr>
            <p:ph type="body" idx="1"/>
          </p:nvPr>
        </p:nvSpPr>
        <p:spPr bwMode="auto">
          <a:noFill/>
        </p:spPr>
        <p:txBody>
          <a:bodyPr/>
          <a:lstStyle/>
          <a:p>
            <a:pPr eaLnBrk="1" hangingPunct="1">
              <a:spcBef>
                <a:spcPct val="0"/>
              </a:spcBef>
              <a:tabLst>
                <a:tab pos="228600" algn="l"/>
              </a:tabLst>
            </a:pPr>
            <a:r>
              <a:rPr lang="en-US" smtClean="0"/>
              <a:t>* PAL is the trademark of Advance Micro Device</a:t>
            </a:r>
            <a:r>
              <a:rPr lang="en-US" baseline="0" smtClean="0"/>
              <a:t> (AMD)</a:t>
            </a:r>
            <a:endParaRPr lang="en-IN"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ChangeArrowheads="1"/>
          </p:cNvSpPr>
          <p:nvPr/>
        </p:nvSpPr>
        <p:spPr bwMode="auto">
          <a:xfrm>
            <a:off x="3884613" y="0"/>
            <a:ext cx="2973387" cy="455613"/>
          </a:xfrm>
          <a:prstGeom prst="rect">
            <a:avLst/>
          </a:prstGeom>
          <a:noFill/>
          <a:ln w="12700">
            <a:noFill/>
            <a:miter lim="800000"/>
            <a:headEnd/>
            <a:tailEnd/>
          </a:ln>
        </p:spPr>
        <p:txBody>
          <a:bodyPr wrap="none" anchor="ctr"/>
          <a:lstStyle/>
          <a:p>
            <a:endParaRPr lang="en-US">
              <a:latin typeface="Calibri" pitchFamily="34" charset="0"/>
            </a:endParaRPr>
          </a:p>
        </p:txBody>
      </p:sp>
      <p:sp>
        <p:nvSpPr>
          <p:cNvPr id="86019" name="Rectangle 3"/>
          <p:cNvSpPr>
            <a:spLocks noChangeArrowheads="1"/>
          </p:cNvSpPr>
          <p:nvPr/>
        </p:nvSpPr>
        <p:spPr bwMode="auto">
          <a:xfrm>
            <a:off x="3884613" y="8685213"/>
            <a:ext cx="2973387" cy="458787"/>
          </a:xfrm>
          <a:prstGeom prst="rect">
            <a:avLst/>
          </a:prstGeom>
          <a:noFill/>
          <a:ln w="12700">
            <a:noFill/>
            <a:miter lim="800000"/>
            <a:headEnd/>
            <a:tailEnd/>
          </a:ln>
        </p:spPr>
        <p:txBody>
          <a:bodyPr lIns="19050" tIns="0" rIns="19050" bIns="0" anchor="b"/>
          <a:lstStyle/>
          <a:p>
            <a:pPr algn="r" defTabSz="933450"/>
            <a:r>
              <a:rPr lang="en-IN" sz="1000" i="1">
                <a:latin typeface="Calibri" pitchFamily="34" charset="0"/>
              </a:rPr>
              <a:t>34</a:t>
            </a:r>
          </a:p>
        </p:txBody>
      </p:sp>
      <p:sp>
        <p:nvSpPr>
          <p:cNvPr id="86020" name="Rectangle 4"/>
          <p:cNvSpPr>
            <a:spLocks noChangeArrowheads="1"/>
          </p:cNvSpPr>
          <p:nvPr/>
        </p:nvSpPr>
        <p:spPr bwMode="auto">
          <a:xfrm>
            <a:off x="0" y="8685213"/>
            <a:ext cx="2971800" cy="458787"/>
          </a:xfrm>
          <a:prstGeom prst="rect">
            <a:avLst/>
          </a:prstGeom>
          <a:noFill/>
          <a:ln w="12700">
            <a:noFill/>
            <a:miter lim="800000"/>
            <a:headEnd/>
            <a:tailEnd/>
          </a:ln>
        </p:spPr>
        <p:txBody>
          <a:bodyPr lIns="19050" tIns="0" rIns="19050" bIns="0" anchor="b"/>
          <a:lstStyle/>
          <a:p>
            <a:pPr defTabSz="933450"/>
            <a:r>
              <a:rPr lang="en-IN" sz="1000" i="1">
                <a:latin typeface="Calibri" pitchFamily="34" charset="0"/>
              </a:rPr>
              <a:t>Praxair Semiconductor Manufacturing Technology, Module 3: Semiconductor Manufacturing Processes</a:t>
            </a:r>
          </a:p>
        </p:txBody>
      </p:sp>
      <p:sp>
        <p:nvSpPr>
          <p:cNvPr id="86021" name="Rectangle 5"/>
          <p:cNvSpPr>
            <a:spLocks noChangeArrowheads="1"/>
          </p:cNvSpPr>
          <p:nvPr/>
        </p:nvSpPr>
        <p:spPr bwMode="auto">
          <a:xfrm>
            <a:off x="0" y="0"/>
            <a:ext cx="2971800" cy="455613"/>
          </a:xfrm>
          <a:prstGeom prst="rect">
            <a:avLst/>
          </a:prstGeom>
          <a:noFill/>
          <a:ln w="12700">
            <a:noFill/>
            <a:miter lim="800000"/>
            <a:headEnd/>
            <a:tailEnd/>
          </a:ln>
        </p:spPr>
        <p:txBody>
          <a:bodyPr wrap="none" anchor="ctr"/>
          <a:lstStyle/>
          <a:p>
            <a:endParaRPr lang="en-US">
              <a:latin typeface="Calibri" pitchFamily="34" charset="0"/>
            </a:endParaRPr>
          </a:p>
        </p:txBody>
      </p:sp>
      <p:sp>
        <p:nvSpPr>
          <p:cNvPr id="86022" name="Rectangle 6"/>
          <p:cNvSpPr>
            <a:spLocks noGrp="1" noRot="1" noChangeAspect="1" noChangeArrowheads="1" noTextEdit="1"/>
          </p:cNvSpPr>
          <p:nvPr>
            <p:ph type="sldImg"/>
          </p:nvPr>
        </p:nvSpPr>
        <p:spPr bwMode="auto">
          <a:xfrm>
            <a:off x="1150938" y="692150"/>
            <a:ext cx="4556125" cy="3416300"/>
          </a:xfrm>
          <a:noFill/>
          <a:ln cap="flat">
            <a:solidFill>
              <a:srgbClr val="000000"/>
            </a:solidFill>
            <a:miter lim="800000"/>
            <a:headEnd/>
            <a:tailEnd/>
          </a:ln>
        </p:spPr>
      </p:sp>
      <p:sp>
        <p:nvSpPr>
          <p:cNvPr id="86023" name="Rectangle 7"/>
          <p:cNvSpPr>
            <a:spLocks noGrp="1" noChangeArrowheads="1"/>
          </p:cNvSpPr>
          <p:nvPr>
            <p:ph type="body" idx="1"/>
          </p:nvPr>
        </p:nvSpPr>
        <p:spPr bwMode="auto">
          <a:noFill/>
        </p:spPr>
        <p:txBody>
          <a:bodyPr/>
          <a:lstStyle/>
          <a:p>
            <a:pPr eaLnBrk="1" hangingPunct="1">
              <a:spcBef>
                <a:spcPct val="0"/>
              </a:spcBef>
              <a:tabLst>
                <a:tab pos="228600" algn="l"/>
              </a:tabLst>
            </a:pPr>
            <a:endParaRPr lang="en-IN"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ChangeArrowheads="1"/>
          </p:cNvSpPr>
          <p:nvPr/>
        </p:nvSpPr>
        <p:spPr bwMode="auto">
          <a:xfrm>
            <a:off x="3884613" y="0"/>
            <a:ext cx="2973387" cy="455613"/>
          </a:xfrm>
          <a:prstGeom prst="rect">
            <a:avLst/>
          </a:prstGeom>
          <a:noFill/>
          <a:ln w="12700">
            <a:noFill/>
            <a:miter lim="800000"/>
            <a:headEnd/>
            <a:tailEnd/>
          </a:ln>
        </p:spPr>
        <p:txBody>
          <a:bodyPr wrap="none" anchor="ctr"/>
          <a:lstStyle/>
          <a:p>
            <a:endParaRPr lang="en-US">
              <a:latin typeface="Calibri" pitchFamily="34" charset="0"/>
            </a:endParaRPr>
          </a:p>
        </p:txBody>
      </p:sp>
      <p:sp>
        <p:nvSpPr>
          <p:cNvPr id="86019" name="Rectangle 3"/>
          <p:cNvSpPr>
            <a:spLocks noChangeArrowheads="1"/>
          </p:cNvSpPr>
          <p:nvPr/>
        </p:nvSpPr>
        <p:spPr bwMode="auto">
          <a:xfrm>
            <a:off x="3884613" y="8685213"/>
            <a:ext cx="2973387" cy="458787"/>
          </a:xfrm>
          <a:prstGeom prst="rect">
            <a:avLst/>
          </a:prstGeom>
          <a:noFill/>
          <a:ln w="12700">
            <a:noFill/>
            <a:miter lim="800000"/>
            <a:headEnd/>
            <a:tailEnd/>
          </a:ln>
        </p:spPr>
        <p:txBody>
          <a:bodyPr lIns="19050" tIns="0" rIns="19050" bIns="0" anchor="b"/>
          <a:lstStyle/>
          <a:p>
            <a:pPr algn="r" defTabSz="933450"/>
            <a:r>
              <a:rPr lang="en-IN" sz="1000" i="1">
                <a:latin typeface="Calibri" pitchFamily="34" charset="0"/>
              </a:rPr>
              <a:t>34</a:t>
            </a:r>
          </a:p>
        </p:txBody>
      </p:sp>
      <p:sp>
        <p:nvSpPr>
          <p:cNvPr id="86020" name="Rectangle 4"/>
          <p:cNvSpPr>
            <a:spLocks noChangeArrowheads="1"/>
          </p:cNvSpPr>
          <p:nvPr/>
        </p:nvSpPr>
        <p:spPr bwMode="auto">
          <a:xfrm>
            <a:off x="0" y="8685213"/>
            <a:ext cx="2971800" cy="458787"/>
          </a:xfrm>
          <a:prstGeom prst="rect">
            <a:avLst/>
          </a:prstGeom>
          <a:noFill/>
          <a:ln w="12700">
            <a:noFill/>
            <a:miter lim="800000"/>
            <a:headEnd/>
            <a:tailEnd/>
          </a:ln>
        </p:spPr>
        <p:txBody>
          <a:bodyPr lIns="19050" tIns="0" rIns="19050" bIns="0" anchor="b"/>
          <a:lstStyle/>
          <a:p>
            <a:pPr defTabSz="933450"/>
            <a:r>
              <a:rPr lang="en-IN" sz="1000" i="1">
                <a:latin typeface="Calibri" pitchFamily="34" charset="0"/>
              </a:rPr>
              <a:t>Praxair Semiconductor Manufacturing Technology, Module 3: Semiconductor Manufacturing Processes</a:t>
            </a:r>
          </a:p>
        </p:txBody>
      </p:sp>
      <p:sp>
        <p:nvSpPr>
          <p:cNvPr id="86021" name="Rectangle 5"/>
          <p:cNvSpPr>
            <a:spLocks noChangeArrowheads="1"/>
          </p:cNvSpPr>
          <p:nvPr/>
        </p:nvSpPr>
        <p:spPr bwMode="auto">
          <a:xfrm>
            <a:off x="0" y="0"/>
            <a:ext cx="2971800" cy="455613"/>
          </a:xfrm>
          <a:prstGeom prst="rect">
            <a:avLst/>
          </a:prstGeom>
          <a:noFill/>
          <a:ln w="12700">
            <a:noFill/>
            <a:miter lim="800000"/>
            <a:headEnd/>
            <a:tailEnd/>
          </a:ln>
        </p:spPr>
        <p:txBody>
          <a:bodyPr wrap="none" anchor="ctr"/>
          <a:lstStyle/>
          <a:p>
            <a:endParaRPr lang="en-US">
              <a:latin typeface="Calibri" pitchFamily="34" charset="0"/>
            </a:endParaRPr>
          </a:p>
        </p:txBody>
      </p:sp>
      <p:sp>
        <p:nvSpPr>
          <p:cNvPr id="86022" name="Rectangle 6"/>
          <p:cNvSpPr>
            <a:spLocks noGrp="1" noRot="1" noChangeAspect="1" noChangeArrowheads="1" noTextEdit="1"/>
          </p:cNvSpPr>
          <p:nvPr>
            <p:ph type="sldImg"/>
          </p:nvPr>
        </p:nvSpPr>
        <p:spPr bwMode="auto">
          <a:xfrm>
            <a:off x="1150938" y="692150"/>
            <a:ext cx="4556125" cy="3416300"/>
          </a:xfrm>
          <a:noFill/>
          <a:ln cap="flat">
            <a:solidFill>
              <a:srgbClr val="000000"/>
            </a:solidFill>
            <a:miter lim="800000"/>
            <a:headEnd/>
            <a:tailEnd/>
          </a:ln>
        </p:spPr>
      </p:sp>
      <p:sp>
        <p:nvSpPr>
          <p:cNvPr id="86023" name="Rectangle 7"/>
          <p:cNvSpPr>
            <a:spLocks noGrp="1" noChangeArrowheads="1"/>
          </p:cNvSpPr>
          <p:nvPr>
            <p:ph type="body" idx="1"/>
          </p:nvPr>
        </p:nvSpPr>
        <p:spPr bwMode="auto">
          <a:noFill/>
        </p:spPr>
        <p:txBody>
          <a:bodyPr/>
          <a:lstStyle/>
          <a:p>
            <a:pPr eaLnBrk="1" hangingPunct="1">
              <a:spcBef>
                <a:spcPct val="0"/>
              </a:spcBef>
              <a:tabLst>
                <a:tab pos="228600" algn="l"/>
              </a:tabLst>
            </a:pPr>
            <a:endParaRPr lang="en-IN"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ChangeArrowheads="1"/>
          </p:cNvSpPr>
          <p:nvPr/>
        </p:nvSpPr>
        <p:spPr bwMode="auto">
          <a:xfrm>
            <a:off x="3884613" y="0"/>
            <a:ext cx="2973387" cy="455613"/>
          </a:xfrm>
          <a:prstGeom prst="rect">
            <a:avLst/>
          </a:prstGeom>
          <a:noFill/>
          <a:ln w="12700">
            <a:noFill/>
            <a:miter lim="800000"/>
            <a:headEnd/>
            <a:tailEnd/>
          </a:ln>
        </p:spPr>
        <p:txBody>
          <a:bodyPr wrap="none" anchor="ctr"/>
          <a:lstStyle/>
          <a:p>
            <a:endParaRPr lang="en-US">
              <a:latin typeface="Calibri" pitchFamily="34" charset="0"/>
            </a:endParaRPr>
          </a:p>
        </p:txBody>
      </p:sp>
      <p:sp>
        <p:nvSpPr>
          <p:cNvPr id="86019" name="Rectangle 3"/>
          <p:cNvSpPr>
            <a:spLocks noChangeArrowheads="1"/>
          </p:cNvSpPr>
          <p:nvPr/>
        </p:nvSpPr>
        <p:spPr bwMode="auto">
          <a:xfrm>
            <a:off x="3884613" y="8685213"/>
            <a:ext cx="2973387" cy="458787"/>
          </a:xfrm>
          <a:prstGeom prst="rect">
            <a:avLst/>
          </a:prstGeom>
          <a:noFill/>
          <a:ln w="12700">
            <a:noFill/>
            <a:miter lim="800000"/>
            <a:headEnd/>
            <a:tailEnd/>
          </a:ln>
        </p:spPr>
        <p:txBody>
          <a:bodyPr lIns="19050" tIns="0" rIns="19050" bIns="0" anchor="b"/>
          <a:lstStyle/>
          <a:p>
            <a:pPr algn="r" defTabSz="933450"/>
            <a:r>
              <a:rPr lang="en-IN" sz="1000" i="1">
                <a:latin typeface="Calibri" pitchFamily="34" charset="0"/>
              </a:rPr>
              <a:t>34</a:t>
            </a:r>
          </a:p>
        </p:txBody>
      </p:sp>
      <p:sp>
        <p:nvSpPr>
          <p:cNvPr id="86020" name="Rectangle 4"/>
          <p:cNvSpPr>
            <a:spLocks noChangeArrowheads="1"/>
          </p:cNvSpPr>
          <p:nvPr/>
        </p:nvSpPr>
        <p:spPr bwMode="auto">
          <a:xfrm>
            <a:off x="0" y="8685213"/>
            <a:ext cx="2971800" cy="458787"/>
          </a:xfrm>
          <a:prstGeom prst="rect">
            <a:avLst/>
          </a:prstGeom>
          <a:noFill/>
          <a:ln w="12700">
            <a:noFill/>
            <a:miter lim="800000"/>
            <a:headEnd/>
            <a:tailEnd/>
          </a:ln>
        </p:spPr>
        <p:txBody>
          <a:bodyPr lIns="19050" tIns="0" rIns="19050" bIns="0" anchor="b"/>
          <a:lstStyle/>
          <a:p>
            <a:pPr defTabSz="933450"/>
            <a:r>
              <a:rPr lang="en-IN" sz="1000" i="1">
                <a:latin typeface="Calibri" pitchFamily="34" charset="0"/>
              </a:rPr>
              <a:t>Praxair Semiconductor Manufacturing Technology, Module 3: Semiconductor Manufacturing Processes</a:t>
            </a:r>
          </a:p>
        </p:txBody>
      </p:sp>
      <p:sp>
        <p:nvSpPr>
          <p:cNvPr id="86021" name="Rectangle 5"/>
          <p:cNvSpPr>
            <a:spLocks noChangeArrowheads="1"/>
          </p:cNvSpPr>
          <p:nvPr/>
        </p:nvSpPr>
        <p:spPr bwMode="auto">
          <a:xfrm>
            <a:off x="0" y="0"/>
            <a:ext cx="2971800" cy="455613"/>
          </a:xfrm>
          <a:prstGeom prst="rect">
            <a:avLst/>
          </a:prstGeom>
          <a:noFill/>
          <a:ln w="12700">
            <a:noFill/>
            <a:miter lim="800000"/>
            <a:headEnd/>
            <a:tailEnd/>
          </a:ln>
        </p:spPr>
        <p:txBody>
          <a:bodyPr wrap="none" anchor="ctr"/>
          <a:lstStyle/>
          <a:p>
            <a:endParaRPr lang="en-US">
              <a:latin typeface="Calibri" pitchFamily="34" charset="0"/>
            </a:endParaRPr>
          </a:p>
        </p:txBody>
      </p:sp>
      <p:sp>
        <p:nvSpPr>
          <p:cNvPr id="86022" name="Rectangle 6"/>
          <p:cNvSpPr>
            <a:spLocks noGrp="1" noRot="1" noChangeAspect="1" noChangeArrowheads="1" noTextEdit="1"/>
          </p:cNvSpPr>
          <p:nvPr>
            <p:ph type="sldImg"/>
          </p:nvPr>
        </p:nvSpPr>
        <p:spPr bwMode="auto">
          <a:xfrm>
            <a:off x="1150938" y="692150"/>
            <a:ext cx="4556125" cy="3416300"/>
          </a:xfrm>
          <a:noFill/>
          <a:ln cap="flat">
            <a:solidFill>
              <a:srgbClr val="000000"/>
            </a:solidFill>
            <a:miter lim="800000"/>
            <a:headEnd/>
            <a:tailEnd/>
          </a:ln>
        </p:spPr>
      </p:sp>
      <p:sp>
        <p:nvSpPr>
          <p:cNvPr id="86023" name="Rectangle 7"/>
          <p:cNvSpPr>
            <a:spLocks noGrp="1" noChangeArrowheads="1"/>
          </p:cNvSpPr>
          <p:nvPr>
            <p:ph type="body" idx="1"/>
          </p:nvPr>
        </p:nvSpPr>
        <p:spPr bwMode="auto">
          <a:noFill/>
        </p:spPr>
        <p:txBody>
          <a:bodyPr/>
          <a:lstStyle/>
          <a:p>
            <a:pPr eaLnBrk="1" hangingPunct="1">
              <a:spcBef>
                <a:spcPct val="0"/>
              </a:spcBef>
              <a:tabLst>
                <a:tab pos="228600" algn="l"/>
              </a:tabLst>
            </a:pPr>
            <a:endParaRPr lang="en-IN"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ChangeArrowheads="1"/>
          </p:cNvSpPr>
          <p:nvPr/>
        </p:nvSpPr>
        <p:spPr bwMode="auto">
          <a:xfrm>
            <a:off x="3884613" y="0"/>
            <a:ext cx="2973387" cy="455613"/>
          </a:xfrm>
          <a:prstGeom prst="rect">
            <a:avLst/>
          </a:prstGeom>
          <a:noFill/>
          <a:ln w="12700">
            <a:noFill/>
            <a:miter lim="800000"/>
            <a:headEnd/>
            <a:tailEnd/>
          </a:ln>
        </p:spPr>
        <p:txBody>
          <a:bodyPr wrap="none" anchor="ctr"/>
          <a:lstStyle/>
          <a:p>
            <a:endParaRPr lang="en-US">
              <a:latin typeface="Calibri" pitchFamily="34" charset="0"/>
            </a:endParaRPr>
          </a:p>
        </p:txBody>
      </p:sp>
      <p:sp>
        <p:nvSpPr>
          <p:cNvPr id="86019" name="Rectangle 3"/>
          <p:cNvSpPr>
            <a:spLocks noChangeArrowheads="1"/>
          </p:cNvSpPr>
          <p:nvPr/>
        </p:nvSpPr>
        <p:spPr bwMode="auto">
          <a:xfrm>
            <a:off x="3884613" y="8685213"/>
            <a:ext cx="2973387" cy="458787"/>
          </a:xfrm>
          <a:prstGeom prst="rect">
            <a:avLst/>
          </a:prstGeom>
          <a:noFill/>
          <a:ln w="12700">
            <a:noFill/>
            <a:miter lim="800000"/>
            <a:headEnd/>
            <a:tailEnd/>
          </a:ln>
        </p:spPr>
        <p:txBody>
          <a:bodyPr lIns="19050" tIns="0" rIns="19050" bIns="0" anchor="b"/>
          <a:lstStyle/>
          <a:p>
            <a:pPr algn="r" defTabSz="933450"/>
            <a:r>
              <a:rPr lang="en-IN" sz="1000" i="1">
                <a:latin typeface="Calibri" pitchFamily="34" charset="0"/>
              </a:rPr>
              <a:t>34</a:t>
            </a:r>
          </a:p>
        </p:txBody>
      </p:sp>
      <p:sp>
        <p:nvSpPr>
          <p:cNvPr id="86020" name="Rectangle 4"/>
          <p:cNvSpPr>
            <a:spLocks noChangeArrowheads="1"/>
          </p:cNvSpPr>
          <p:nvPr/>
        </p:nvSpPr>
        <p:spPr bwMode="auto">
          <a:xfrm>
            <a:off x="0" y="8685213"/>
            <a:ext cx="2971800" cy="458787"/>
          </a:xfrm>
          <a:prstGeom prst="rect">
            <a:avLst/>
          </a:prstGeom>
          <a:noFill/>
          <a:ln w="12700">
            <a:noFill/>
            <a:miter lim="800000"/>
            <a:headEnd/>
            <a:tailEnd/>
          </a:ln>
        </p:spPr>
        <p:txBody>
          <a:bodyPr lIns="19050" tIns="0" rIns="19050" bIns="0" anchor="b"/>
          <a:lstStyle/>
          <a:p>
            <a:pPr defTabSz="933450"/>
            <a:r>
              <a:rPr lang="en-IN" sz="1000" i="1">
                <a:latin typeface="Calibri" pitchFamily="34" charset="0"/>
              </a:rPr>
              <a:t>Praxair Semiconductor Manufacturing Technology, Module 3: Semiconductor Manufacturing Processes</a:t>
            </a:r>
          </a:p>
        </p:txBody>
      </p:sp>
      <p:sp>
        <p:nvSpPr>
          <p:cNvPr id="86021" name="Rectangle 5"/>
          <p:cNvSpPr>
            <a:spLocks noChangeArrowheads="1"/>
          </p:cNvSpPr>
          <p:nvPr/>
        </p:nvSpPr>
        <p:spPr bwMode="auto">
          <a:xfrm>
            <a:off x="0" y="0"/>
            <a:ext cx="2971800" cy="455613"/>
          </a:xfrm>
          <a:prstGeom prst="rect">
            <a:avLst/>
          </a:prstGeom>
          <a:noFill/>
          <a:ln w="12700">
            <a:noFill/>
            <a:miter lim="800000"/>
            <a:headEnd/>
            <a:tailEnd/>
          </a:ln>
        </p:spPr>
        <p:txBody>
          <a:bodyPr wrap="none" anchor="ctr"/>
          <a:lstStyle/>
          <a:p>
            <a:endParaRPr lang="en-US">
              <a:latin typeface="Calibri" pitchFamily="34" charset="0"/>
            </a:endParaRPr>
          </a:p>
        </p:txBody>
      </p:sp>
      <p:sp>
        <p:nvSpPr>
          <p:cNvPr id="86022" name="Rectangle 6"/>
          <p:cNvSpPr>
            <a:spLocks noGrp="1" noRot="1" noChangeAspect="1" noChangeArrowheads="1" noTextEdit="1"/>
          </p:cNvSpPr>
          <p:nvPr>
            <p:ph type="sldImg"/>
          </p:nvPr>
        </p:nvSpPr>
        <p:spPr bwMode="auto">
          <a:xfrm>
            <a:off x="1150938" y="692150"/>
            <a:ext cx="4556125" cy="3416300"/>
          </a:xfrm>
          <a:noFill/>
          <a:ln cap="flat">
            <a:solidFill>
              <a:srgbClr val="000000"/>
            </a:solidFill>
            <a:miter lim="800000"/>
            <a:headEnd/>
            <a:tailEnd/>
          </a:ln>
        </p:spPr>
      </p:sp>
      <p:sp>
        <p:nvSpPr>
          <p:cNvPr id="86023" name="Rectangle 7"/>
          <p:cNvSpPr>
            <a:spLocks noGrp="1" noChangeArrowheads="1"/>
          </p:cNvSpPr>
          <p:nvPr>
            <p:ph type="body" idx="1"/>
          </p:nvPr>
        </p:nvSpPr>
        <p:spPr bwMode="auto">
          <a:noFill/>
        </p:spPr>
        <p:txBody>
          <a:bodyPr/>
          <a:lstStyle/>
          <a:p>
            <a:pPr eaLnBrk="1" hangingPunct="1">
              <a:spcBef>
                <a:spcPct val="0"/>
              </a:spcBef>
              <a:tabLst>
                <a:tab pos="228600" algn="l"/>
              </a:tabLst>
            </a:pPr>
            <a:endParaRPr lang="en-IN"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ChangeArrowheads="1"/>
          </p:cNvSpPr>
          <p:nvPr/>
        </p:nvSpPr>
        <p:spPr bwMode="auto">
          <a:xfrm>
            <a:off x="3884613" y="0"/>
            <a:ext cx="2973387" cy="455613"/>
          </a:xfrm>
          <a:prstGeom prst="rect">
            <a:avLst/>
          </a:prstGeom>
          <a:noFill/>
          <a:ln w="12700">
            <a:noFill/>
            <a:miter lim="800000"/>
            <a:headEnd/>
            <a:tailEnd/>
          </a:ln>
        </p:spPr>
        <p:txBody>
          <a:bodyPr wrap="none" anchor="ctr"/>
          <a:lstStyle/>
          <a:p>
            <a:endParaRPr lang="en-US">
              <a:latin typeface="Calibri" pitchFamily="34" charset="0"/>
            </a:endParaRPr>
          </a:p>
        </p:txBody>
      </p:sp>
      <p:sp>
        <p:nvSpPr>
          <p:cNvPr id="86019" name="Rectangle 3"/>
          <p:cNvSpPr>
            <a:spLocks noChangeArrowheads="1"/>
          </p:cNvSpPr>
          <p:nvPr/>
        </p:nvSpPr>
        <p:spPr bwMode="auto">
          <a:xfrm>
            <a:off x="3884613" y="8685213"/>
            <a:ext cx="2973387" cy="458787"/>
          </a:xfrm>
          <a:prstGeom prst="rect">
            <a:avLst/>
          </a:prstGeom>
          <a:noFill/>
          <a:ln w="12700">
            <a:noFill/>
            <a:miter lim="800000"/>
            <a:headEnd/>
            <a:tailEnd/>
          </a:ln>
        </p:spPr>
        <p:txBody>
          <a:bodyPr lIns="19050" tIns="0" rIns="19050" bIns="0" anchor="b"/>
          <a:lstStyle/>
          <a:p>
            <a:pPr algn="r" defTabSz="933450"/>
            <a:r>
              <a:rPr lang="en-IN" sz="1000" i="1">
                <a:latin typeface="Calibri" pitchFamily="34" charset="0"/>
              </a:rPr>
              <a:t>34</a:t>
            </a:r>
          </a:p>
        </p:txBody>
      </p:sp>
      <p:sp>
        <p:nvSpPr>
          <p:cNvPr id="86020" name="Rectangle 4"/>
          <p:cNvSpPr>
            <a:spLocks noChangeArrowheads="1"/>
          </p:cNvSpPr>
          <p:nvPr/>
        </p:nvSpPr>
        <p:spPr bwMode="auto">
          <a:xfrm>
            <a:off x="0" y="8685213"/>
            <a:ext cx="2971800" cy="458787"/>
          </a:xfrm>
          <a:prstGeom prst="rect">
            <a:avLst/>
          </a:prstGeom>
          <a:noFill/>
          <a:ln w="12700">
            <a:noFill/>
            <a:miter lim="800000"/>
            <a:headEnd/>
            <a:tailEnd/>
          </a:ln>
        </p:spPr>
        <p:txBody>
          <a:bodyPr lIns="19050" tIns="0" rIns="19050" bIns="0" anchor="b"/>
          <a:lstStyle/>
          <a:p>
            <a:pPr defTabSz="933450"/>
            <a:r>
              <a:rPr lang="en-IN" sz="1000" i="1">
                <a:latin typeface="Calibri" pitchFamily="34" charset="0"/>
              </a:rPr>
              <a:t>Praxair Semiconductor Manufacturing Technology, Module 3: Semiconductor Manufacturing Processes</a:t>
            </a:r>
          </a:p>
        </p:txBody>
      </p:sp>
      <p:sp>
        <p:nvSpPr>
          <p:cNvPr id="86021" name="Rectangle 5"/>
          <p:cNvSpPr>
            <a:spLocks noChangeArrowheads="1"/>
          </p:cNvSpPr>
          <p:nvPr/>
        </p:nvSpPr>
        <p:spPr bwMode="auto">
          <a:xfrm>
            <a:off x="0" y="0"/>
            <a:ext cx="2971800" cy="455613"/>
          </a:xfrm>
          <a:prstGeom prst="rect">
            <a:avLst/>
          </a:prstGeom>
          <a:noFill/>
          <a:ln w="12700">
            <a:noFill/>
            <a:miter lim="800000"/>
            <a:headEnd/>
            <a:tailEnd/>
          </a:ln>
        </p:spPr>
        <p:txBody>
          <a:bodyPr wrap="none" anchor="ctr"/>
          <a:lstStyle/>
          <a:p>
            <a:endParaRPr lang="en-US">
              <a:latin typeface="Calibri" pitchFamily="34" charset="0"/>
            </a:endParaRPr>
          </a:p>
        </p:txBody>
      </p:sp>
      <p:sp>
        <p:nvSpPr>
          <p:cNvPr id="86022" name="Rectangle 6"/>
          <p:cNvSpPr>
            <a:spLocks noGrp="1" noRot="1" noChangeAspect="1" noChangeArrowheads="1" noTextEdit="1"/>
          </p:cNvSpPr>
          <p:nvPr>
            <p:ph type="sldImg"/>
          </p:nvPr>
        </p:nvSpPr>
        <p:spPr bwMode="auto">
          <a:xfrm>
            <a:off x="1150938" y="692150"/>
            <a:ext cx="4556125" cy="3416300"/>
          </a:xfrm>
          <a:noFill/>
          <a:ln cap="flat">
            <a:solidFill>
              <a:srgbClr val="000000"/>
            </a:solidFill>
            <a:miter lim="800000"/>
            <a:headEnd/>
            <a:tailEnd/>
          </a:ln>
        </p:spPr>
      </p:sp>
      <p:sp>
        <p:nvSpPr>
          <p:cNvPr id="86023" name="Rectangle 7"/>
          <p:cNvSpPr>
            <a:spLocks noGrp="1" noChangeArrowheads="1"/>
          </p:cNvSpPr>
          <p:nvPr>
            <p:ph type="body" idx="1"/>
          </p:nvPr>
        </p:nvSpPr>
        <p:spPr bwMode="auto">
          <a:noFill/>
        </p:spPr>
        <p:txBody>
          <a:bodyPr/>
          <a:lstStyle/>
          <a:p>
            <a:pPr eaLnBrk="1" hangingPunct="1">
              <a:spcBef>
                <a:spcPct val="0"/>
              </a:spcBef>
              <a:tabLst>
                <a:tab pos="228600" algn="l"/>
              </a:tabLst>
            </a:pPr>
            <a:endParaRPr lang="en-IN"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ChangeArrowheads="1"/>
          </p:cNvSpPr>
          <p:nvPr/>
        </p:nvSpPr>
        <p:spPr bwMode="auto">
          <a:xfrm>
            <a:off x="3884613" y="0"/>
            <a:ext cx="2973387" cy="455613"/>
          </a:xfrm>
          <a:prstGeom prst="rect">
            <a:avLst/>
          </a:prstGeom>
          <a:noFill/>
          <a:ln w="12700">
            <a:noFill/>
            <a:miter lim="800000"/>
            <a:headEnd/>
            <a:tailEnd/>
          </a:ln>
        </p:spPr>
        <p:txBody>
          <a:bodyPr wrap="none" anchor="ctr"/>
          <a:lstStyle/>
          <a:p>
            <a:endParaRPr lang="en-US">
              <a:latin typeface="Calibri" pitchFamily="34" charset="0"/>
            </a:endParaRPr>
          </a:p>
        </p:txBody>
      </p:sp>
      <p:sp>
        <p:nvSpPr>
          <p:cNvPr id="86019" name="Rectangle 3"/>
          <p:cNvSpPr>
            <a:spLocks noChangeArrowheads="1"/>
          </p:cNvSpPr>
          <p:nvPr/>
        </p:nvSpPr>
        <p:spPr bwMode="auto">
          <a:xfrm>
            <a:off x="3884613" y="8685213"/>
            <a:ext cx="2973387" cy="458787"/>
          </a:xfrm>
          <a:prstGeom prst="rect">
            <a:avLst/>
          </a:prstGeom>
          <a:noFill/>
          <a:ln w="12700">
            <a:noFill/>
            <a:miter lim="800000"/>
            <a:headEnd/>
            <a:tailEnd/>
          </a:ln>
        </p:spPr>
        <p:txBody>
          <a:bodyPr lIns="19050" tIns="0" rIns="19050" bIns="0" anchor="b"/>
          <a:lstStyle/>
          <a:p>
            <a:pPr algn="r" defTabSz="933450"/>
            <a:r>
              <a:rPr lang="en-IN" sz="1000" i="1">
                <a:latin typeface="Calibri" pitchFamily="34" charset="0"/>
              </a:rPr>
              <a:t>34</a:t>
            </a:r>
          </a:p>
        </p:txBody>
      </p:sp>
      <p:sp>
        <p:nvSpPr>
          <p:cNvPr id="86020" name="Rectangle 4"/>
          <p:cNvSpPr>
            <a:spLocks noChangeArrowheads="1"/>
          </p:cNvSpPr>
          <p:nvPr/>
        </p:nvSpPr>
        <p:spPr bwMode="auto">
          <a:xfrm>
            <a:off x="0" y="8685213"/>
            <a:ext cx="2971800" cy="458787"/>
          </a:xfrm>
          <a:prstGeom prst="rect">
            <a:avLst/>
          </a:prstGeom>
          <a:noFill/>
          <a:ln w="12700">
            <a:noFill/>
            <a:miter lim="800000"/>
            <a:headEnd/>
            <a:tailEnd/>
          </a:ln>
        </p:spPr>
        <p:txBody>
          <a:bodyPr lIns="19050" tIns="0" rIns="19050" bIns="0" anchor="b"/>
          <a:lstStyle/>
          <a:p>
            <a:pPr defTabSz="933450"/>
            <a:r>
              <a:rPr lang="en-IN" sz="1000" i="1">
                <a:latin typeface="Calibri" pitchFamily="34" charset="0"/>
              </a:rPr>
              <a:t>Praxair Semiconductor Manufacturing Technology, Module 3: Semiconductor Manufacturing Processes</a:t>
            </a:r>
          </a:p>
        </p:txBody>
      </p:sp>
      <p:sp>
        <p:nvSpPr>
          <p:cNvPr id="86021" name="Rectangle 5"/>
          <p:cNvSpPr>
            <a:spLocks noChangeArrowheads="1"/>
          </p:cNvSpPr>
          <p:nvPr/>
        </p:nvSpPr>
        <p:spPr bwMode="auto">
          <a:xfrm>
            <a:off x="0" y="0"/>
            <a:ext cx="2971800" cy="455613"/>
          </a:xfrm>
          <a:prstGeom prst="rect">
            <a:avLst/>
          </a:prstGeom>
          <a:noFill/>
          <a:ln w="12700">
            <a:noFill/>
            <a:miter lim="800000"/>
            <a:headEnd/>
            <a:tailEnd/>
          </a:ln>
        </p:spPr>
        <p:txBody>
          <a:bodyPr wrap="none" anchor="ctr"/>
          <a:lstStyle/>
          <a:p>
            <a:endParaRPr lang="en-US">
              <a:latin typeface="Calibri" pitchFamily="34" charset="0"/>
            </a:endParaRPr>
          </a:p>
        </p:txBody>
      </p:sp>
      <p:sp>
        <p:nvSpPr>
          <p:cNvPr id="86022" name="Rectangle 6"/>
          <p:cNvSpPr>
            <a:spLocks noGrp="1" noRot="1" noChangeAspect="1" noChangeArrowheads="1" noTextEdit="1"/>
          </p:cNvSpPr>
          <p:nvPr>
            <p:ph type="sldImg"/>
          </p:nvPr>
        </p:nvSpPr>
        <p:spPr bwMode="auto">
          <a:xfrm>
            <a:off x="1150938" y="692150"/>
            <a:ext cx="4556125" cy="3416300"/>
          </a:xfrm>
          <a:noFill/>
          <a:ln cap="flat">
            <a:solidFill>
              <a:srgbClr val="000000"/>
            </a:solidFill>
            <a:miter lim="800000"/>
            <a:headEnd/>
            <a:tailEnd/>
          </a:ln>
        </p:spPr>
      </p:sp>
      <p:sp>
        <p:nvSpPr>
          <p:cNvPr id="86023" name="Rectangle 7"/>
          <p:cNvSpPr>
            <a:spLocks noGrp="1" noChangeArrowheads="1"/>
          </p:cNvSpPr>
          <p:nvPr>
            <p:ph type="body" idx="1"/>
          </p:nvPr>
        </p:nvSpPr>
        <p:spPr bwMode="auto">
          <a:noFill/>
        </p:spPr>
        <p:txBody>
          <a:bodyPr/>
          <a:lstStyle/>
          <a:p>
            <a:pPr eaLnBrk="1" hangingPunct="1">
              <a:spcBef>
                <a:spcPct val="0"/>
              </a:spcBef>
              <a:tabLst>
                <a:tab pos="228600" algn="l"/>
              </a:tabLst>
            </a:pPr>
            <a:endParaRPr lang="en-IN"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ChangeArrowheads="1"/>
          </p:cNvSpPr>
          <p:nvPr/>
        </p:nvSpPr>
        <p:spPr bwMode="auto">
          <a:xfrm>
            <a:off x="3884613" y="0"/>
            <a:ext cx="2973387" cy="455613"/>
          </a:xfrm>
          <a:prstGeom prst="rect">
            <a:avLst/>
          </a:prstGeom>
          <a:noFill/>
          <a:ln w="12700">
            <a:noFill/>
            <a:miter lim="800000"/>
            <a:headEnd/>
            <a:tailEnd/>
          </a:ln>
        </p:spPr>
        <p:txBody>
          <a:bodyPr wrap="none" anchor="ctr"/>
          <a:lstStyle/>
          <a:p>
            <a:endParaRPr lang="en-US">
              <a:latin typeface="Calibri" pitchFamily="34" charset="0"/>
            </a:endParaRPr>
          </a:p>
        </p:txBody>
      </p:sp>
      <p:sp>
        <p:nvSpPr>
          <p:cNvPr id="86019" name="Rectangle 3"/>
          <p:cNvSpPr>
            <a:spLocks noChangeArrowheads="1"/>
          </p:cNvSpPr>
          <p:nvPr/>
        </p:nvSpPr>
        <p:spPr bwMode="auto">
          <a:xfrm>
            <a:off x="3884613" y="8685213"/>
            <a:ext cx="2973387" cy="458787"/>
          </a:xfrm>
          <a:prstGeom prst="rect">
            <a:avLst/>
          </a:prstGeom>
          <a:noFill/>
          <a:ln w="12700">
            <a:noFill/>
            <a:miter lim="800000"/>
            <a:headEnd/>
            <a:tailEnd/>
          </a:ln>
        </p:spPr>
        <p:txBody>
          <a:bodyPr lIns="19050" tIns="0" rIns="19050" bIns="0" anchor="b"/>
          <a:lstStyle/>
          <a:p>
            <a:pPr algn="r" defTabSz="933450"/>
            <a:r>
              <a:rPr lang="en-IN" sz="1000" i="1">
                <a:latin typeface="Calibri" pitchFamily="34" charset="0"/>
              </a:rPr>
              <a:t>34</a:t>
            </a:r>
          </a:p>
        </p:txBody>
      </p:sp>
      <p:sp>
        <p:nvSpPr>
          <p:cNvPr id="86020" name="Rectangle 4"/>
          <p:cNvSpPr>
            <a:spLocks noChangeArrowheads="1"/>
          </p:cNvSpPr>
          <p:nvPr/>
        </p:nvSpPr>
        <p:spPr bwMode="auto">
          <a:xfrm>
            <a:off x="0" y="8685213"/>
            <a:ext cx="2971800" cy="458787"/>
          </a:xfrm>
          <a:prstGeom prst="rect">
            <a:avLst/>
          </a:prstGeom>
          <a:noFill/>
          <a:ln w="12700">
            <a:noFill/>
            <a:miter lim="800000"/>
            <a:headEnd/>
            <a:tailEnd/>
          </a:ln>
        </p:spPr>
        <p:txBody>
          <a:bodyPr lIns="19050" tIns="0" rIns="19050" bIns="0" anchor="b"/>
          <a:lstStyle/>
          <a:p>
            <a:pPr defTabSz="933450"/>
            <a:r>
              <a:rPr lang="en-IN" sz="1000" i="1">
                <a:latin typeface="Calibri" pitchFamily="34" charset="0"/>
              </a:rPr>
              <a:t>Praxair Semiconductor Manufacturing Technology, Module 3: Semiconductor Manufacturing Processes</a:t>
            </a:r>
          </a:p>
        </p:txBody>
      </p:sp>
      <p:sp>
        <p:nvSpPr>
          <p:cNvPr id="86021" name="Rectangle 5"/>
          <p:cNvSpPr>
            <a:spLocks noChangeArrowheads="1"/>
          </p:cNvSpPr>
          <p:nvPr/>
        </p:nvSpPr>
        <p:spPr bwMode="auto">
          <a:xfrm>
            <a:off x="0" y="0"/>
            <a:ext cx="2971800" cy="455613"/>
          </a:xfrm>
          <a:prstGeom prst="rect">
            <a:avLst/>
          </a:prstGeom>
          <a:noFill/>
          <a:ln w="12700">
            <a:noFill/>
            <a:miter lim="800000"/>
            <a:headEnd/>
            <a:tailEnd/>
          </a:ln>
        </p:spPr>
        <p:txBody>
          <a:bodyPr wrap="none" anchor="ctr"/>
          <a:lstStyle/>
          <a:p>
            <a:endParaRPr lang="en-US">
              <a:latin typeface="Calibri" pitchFamily="34" charset="0"/>
            </a:endParaRPr>
          </a:p>
        </p:txBody>
      </p:sp>
      <p:sp>
        <p:nvSpPr>
          <p:cNvPr id="86022" name="Rectangle 6"/>
          <p:cNvSpPr>
            <a:spLocks noGrp="1" noRot="1" noChangeAspect="1" noChangeArrowheads="1" noTextEdit="1"/>
          </p:cNvSpPr>
          <p:nvPr>
            <p:ph type="sldImg"/>
          </p:nvPr>
        </p:nvSpPr>
        <p:spPr bwMode="auto">
          <a:xfrm>
            <a:off x="1150938" y="692150"/>
            <a:ext cx="4556125" cy="3416300"/>
          </a:xfrm>
          <a:noFill/>
          <a:ln cap="flat">
            <a:solidFill>
              <a:srgbClr val="000000"/>
            </a:solidFill>
            <a:miter lim="800000"/>
            <a:headEnd/>
            <a:tailEnd/>
          </a:ln>
        </p:spPr>
      </p:sp>
      <p:sp>
        <p:nvSpPr>
          <p:cNvPr id="86023" name="Rectangle 7"/>
          <p:cNvSpPr>
            <a:spLocks noGrp="1" noChangeArrowheads="1"/>
          </p:cNvSpPr>
          <p:nvPr>
            <p:ph type="body" idx="1"/>
          </p:nvPr>
        </p:nvSpPr>
        <p:spPr bwMode="auto">
          <a:noFill/>
        </p:spPr>
        <p:txBody>
          <a:bodyPr/>
          <a:lstStyle/>
          <a:p>
            <a:pPr eaLnBrk="1" hangingPunct="1">
              <a:spcBef>
                <a:spcPct val="0"/>
              </a:spcBef>
              <a:tabLst>
                <a:tab pos="228600" algn="l"/>
              </a:tabLst>
            </a:pPr>
            <a:endParaRPr lang="en-IN"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ChangeArrowheads="1"/>
          </p:cNvSpPr>
          <p:nvPr/>
        </p:nvSpPr>
        <p:spPr bwMode="auto">
          <a:xfrm>
            <a:off x="3884613" y="0"/>
            <a:ext cx="2973387" cy="455613"/>
          </a:xfrm>
          <a:prstGeom prst="rect">
            <a:avLst/>
          </a:prstGeom>
          <a:noFill/>
          <a:ln w="12700">
            <a:noFill/>
            <a:miter lim="800000"/>
            <a:headEnd/>
            <a:tailEnd/>
          </a:ln>
        </p:spPr>
        <p:txBody>
          <a:bodyPr wrap="none" anchor="ctr"/>
          <a:lstStyle/>
          <a:p>
            <a:endParaRPr lang="en-US">
              <a:latin typeface="Calibri" pitchFamily="34" charset="0"/>
            </a:endParaRPr>
          </a:p>
        </p:txBody>
      </p:sp>
      <p:sp>
        <p:nvSpPr>
          <p:cNvPr id="86019" name="Rectangle 3"/>
          <p:cNvSpPr>
            <a:spLocks noChangeArrowheads="1"/>
          </p:cNvSpPr>
          <p:nvPr/>
        </p:nvSpPr>
        <p:spPr bwMode="auto">
          <a:xfrm>
            <a:off x="3884613" y="8685213"/>
            <a:ext cx="2973387" cy="458787"/>
          </a:xfrm>
          <a:prstGeom prst="rect">
            <a:avLst/>
          </a:prstGeom>
          <a:noFill/>
          <a:ln w="12700">
            <a:noFill/>
            <a:miter lim="800000"/>
            <a:headEnd/>
            <a:tailEnd/>
          </a:ln>
        </p:spPr>
        <p:txBody>
          <a:bodyPr lIns="19050" tIns="0" rIns="19050" bIns="0" anchor="b"/>
          <a:lstStyle/>
          <a:p>
            <a:pPr algn="r" defTabSz="933450"/>
            <a:r>
              <a:rPr lang="en-IN" sz="1000" i="1">
                <a:latin typeface="Calibri" pitchFamily="34" charset="0"/>
              </a:rPr>
              <a:t>34</a:t>
            </a:r>
          </a:p>
        </p:txBody>
      </p:sp>
      <p:sp>
        <p:nvSpPr>
          <p:cNvPr id="86020" name="Rectangle 4"/>
          <p:cNvSpPr>
            <a:spLocks noChangeArrowheads="1"/>
          </p:cNvSpPr>
          <p:nvPr/>
        </p:nvSpPr>
        <p:spPr bwMode="auto">
          <a:xfrm>
            <a:off x="0" y="8685213"/>
            <a:ext cx="2971800" cy="458787"/>
          </a:xfrm>
          <a:prstGeom prst="rect">
            <a:avLst/>
          </a:prstGeom>
          <a:noFill/>
          <a:ln w="12700">
            <a:noFill/>
            <a:miter lim="800000"/>
            <a:headEnd/>
            <a:tailEnd/>
          </a:ln>
        </p:spPr>
        <p:txBody>
          <a:bodyPr lIns="19050" tIns="0" rIns="19050" bIns="0" anchor="b"/>
          <a:lstStyle/>
          <a:p>
            <a:pPr defTabSz="933450"/>
            <a:r>
              <a:rPr lang="en-IN" sz="1000" i="1">
                <a:latin typeface="Calibri" pitchFamily="34" charset="0"/>
              </a:rPr>
              <a:t>Praxair Semiconductor Manufacturing Technology, Module 3: Semiconductor Manufacturing Processes</a:t>
            </a:r>
          </a:p>
        </p:txBody>
      </p:sp>
      <p:sp>
        <p:nvSpPr>
          <p:cNvPr id="86021" name="Rectangle 5"/>
          <p:cNvSpPr>
            <a:spLocks noChangeArrowheads="1"/>
          </p:cNvSpPr>
          <p:nvPr/>
        </p:nvSpPr>
        <p:spPr bwMode="auto">
          <a:xfrm>
            <a:off x="0" y="0"/>
            <a:ext cx="2971800" cy="455613"/>
          </a:xfrm>
          <a:prstGeom prst="rect">
            <a:avLst/>
          </a:prstGeom>
          <a:noFill/>
          <a:ln w="12700">
            <a:noFill/>
            <a:miter lim="800000"/>
            <a:headEnd/>
            <a:tailEnd/>
          </a:ln>
        </p:spPr>
        <p:txBody>
          <a:bodyPr wrap="none" anchor="ctr"/>
          <a:lstStyle/>
          <a:p>
            <a:endParaRPr lang="en-US">
              <a:latin typeface="Calibri" pitchFamily="34" charset="0"/>
            </a:endParaRPr>
          </a:p>
        </p:txBody>
      </p:sp>
      <p:sp>
        <p:nvSpPr>
          <p:cNvPr id="86022" name="Rectangle 6"/>
          <p:cNvSpPr>
            <a:spLocks noGrp="1" noRot="1" noChangeAspect="1" noChangeArrowheads="1" noTextEdit="1"/>
          </p:cNvSpPr>
          <p:nvPr>
            <p:ph type="sldImg"/>
          </p:nvPr>
        </p:nvSpPr>
        <p:spPr bwMode="auto">
          <a:xfrm>
            <a:off x="1150938" y="692150"/>
            <a:ext cx="4556125" cy="3416300"/>
          </a:xfrm>
          <a:noFill/>
          <a:ln cap="flat">
            <a:solidFill>
              <a:srgbClr val="000000"/>
            </a:solidFill>
            <a:miter lim="800000"/>
            <a:headEnd/>
            <a:tailEnd/>
          </a:ln>
        </p:spPr>
      </p:sp>
      <p:sp>
        <p:nvSpPr>
          <p:cNvPr id="86023" name="Rectangle 7"/>
          <p:cNvSpPr>
            <a:spLocks noGrp="1" noChangeArrowheads="1"/>
          </p:cNvSpPr>
          <p:nvPr>
            <p:ph type="body" idx="1"/>
          </p:nvPr>
        </p:nvSpPr>
        <p:spPr bwMode="auto">
          <a:noFill/>
        </p:spPr>
        <p:txBody>
          <a:bodyPr/>
          <a:lstStyle/>
          <a:p>
            <a:pPr eaLnBrk="1" hangingPunct="1">
              <a:spcBef>
                <a:spcPct val="0"/>
              </a:spcBef>
              <a:tabLst>
                <a:tab pos="228600" algn="l"/>
              </a:tabLst>
            </a:pPr>
            <a:endParaRPr lang="en-IN"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ChangeArrowheads="1"/>
          </p:cNvSpPr>
          <p:nvPr/>
        </p:nvSpPr>
        <p:spPr bwMode="auto">
          <a:xfrm>
            <a:off x="3884613" y="0"/>
            <a:ext cx="2973387" cy="455613"/>
          </a:xfrm>
          <a:prstGeom prst="rect">
            <a:avLst/>
          </a:prstGeom>
          <a:noFill/>
          <a:ln w="12700">
            <a:noFill/>
            <a:miter lim="800000"/>
            <a:headEnd/>
            <a:tailEnd/>
          </a:ln>
        </p:spPr>
        <p:txBody>
          <a:bodyPr wrap="none" anchor="ctr"/>
          <a:lstStyle/>
          <a:p>
            <a:endParaRPr lang="en-US">
              <a:latin typeface="Calibri" pitchFamily="34" charset="0"/>
            </a:endParaRPr>
          </a:p>
        </p:txBody>
      </p:sp>
      <p:sp>
        <p:nvSpPr>
          <p:cNvPr id="86019" name="Rectangle 3"/>
          <p:cNvSpPr>
            <a:spLocks noChangeArrowheads="1"/>
          </p:cNvSpPr>
          <p:nvPr/>
        </p:nvSpPr>
        <p:spPr bwMode="auto">
          <a:xfrm>
            <a:off x="3884613" y="8685213"/>
            <a:ext cx="2973387" cy="458787"/>
          </a:xfrm>
          <a:prstGeom prst="rect">
            <a:avLst/>
          </a:prstGeom>
          <a:noFill/>
          <a:ln w="12700">
            <a:noFill/>
            <a:miter lim="800000"/>
            <a:headEnd/>
            <a:tailEnd/>
          </a:ln>
        </p:spPr>
        <p:txBody>
          <a:bodyPr lIns="19050" tIns="0" rIns="19050" bIns="0" anchor="b"/>
          <a:lstStyle/>
          <a:p>
            <a:pPr algn="r" defTabSz="933450"/>
            <a:r>
              <a:rPr lang="en-IN" sz="1000" i="1">
                <a:latin typeface="Calibri" pitchFamily="34" charset="0"/>
              </a:rPr>
              <a:t>34</a:t>
            </a:r>
          </a:p>
        </p:txBody>
      </p:sp>
      <p:sp>
        <p:nvSpPr>
          <p:cNvPr id="86020" name="Rectangle 4"/>
          <p:cNvSpPr>
            <a:spLocks noChangeArrowheads="1"/>
          </p:cNvSpPr>
          <p:nvPr/>
        </p:nvSpPr>
        <p:spPr bwMode="auto">
          <a:xfrm>
            <a:off x="0" y="8685213"/>
            <a:ext cx="2971800" cy="458787"/>
          </a:xfrm>
          <a:prstGeom prst="rect">
            <a:avLst/>
          </a:prstGeom>
          <a:noFill/>
          <a:ln w="12700">
            <a:noFill/>
            <a:miter lim="800000"/>
            <a:headEnd/>
            <a:tailEnd/>
          </a:ln>
        </p:spPr>
        <p:txBody>
          <a:bodyPr lIns="19050" tIns="0" rIns="19050" bIns="0" anchor="b"/>
          <a:lstStyle/>
          <a:p>
            <a:pPr defTabSz="933450"/>
            <a:r>
              <a:rPr lang="en-IN" sz="1000" i="1">
                <a:latin typeface="Calibri" pitchFamily="34" charset="0"/>
              </a:rPr>
              <a:t>Praxair Semiconductor Manufacturing Technology, Module 3: Semiconductor Manufacturing Processes</a:t>
            </a:r>
          </a:p>
        </p:txBody>
      </p:sp>
      <p:sp>
        <p:nvSpPr>
          <p:cNvPr id="86021" name="Rectangle 5"/>
          <p:cNvSpPr>
            <a:spLocks noChangeArrowheads="1"/>
          </p:cNvSpPr>
          <p:nvPr/>
        </p:nvSpPr>
        <p:spPr bwMode="auto">
          <a:xfrm>
            <a:off x="0" y="0"/>
            <a:ext cx="2971800" cy="455613"/>
          </a:xfrm>
          <a:prstGeom prst="rect">
            <a:avLst/>
          </a:prstGeom>
          <a:noFill/>
          <a:ln w="12700">
            <a:noFill/>
            <a:miter lim="800000"/>
            <a:headEnd/>
            <a:tailEnd/>
          </a:ln>
        </p:spPr>
        <p:txBody>
          <a:bodyPr wrap="none" anchor="ctr"/>
          <a:lstStyle/>
          <a:p>
            <a:endParaRPr lang="en-US">
              <a:latin typeface="Calibri" pitchFamily="34" charset="0"/>
            </a:endParaRPr>
          </a:p>
        </p:txBody>
      </p:sp>
      <p:sp>
        <p:nvSpPr>
          <p:cNvPr id="86022" name="Rectangle 6"/>
          <p:cNvSpPr>
            <a:spLocks noGrp="1" noRot="1" noChangeAspect="1" noChangeArrowheads="1" noTextEdit="1"/>
          </p:cNvSpPr>
          <p:nvPr>
            <p:ph type="sldImg"/>
          </p:nvPr>
        </p:nvSpPr>
        <p:spPr bwMode="auto">
          <a:xfrm>
            <a:off x="1150938" y="692150"/>
            <a:ext cx="4556125" cy="3416300"/>
          </a:xfrm>
          <a:noFill/>
          <a:ln cap="flat">
            <a:solidFill>
              <a:srgbClr val="000000"/>
            </a:solidFill>
            <a:miter lim="800000"/>
            <a:headEnd/>
            <a:tailEnd/>
          </a:ln>
        </p:spPr>
      </p:sp>
      <p:sp>
        <p:nvSpPr>
          <p:cNvPr id="86023" name="Rectangle 7"/>
          <p:cNvSpPr>
            <a:spLocks noGrp="1" noChangeArrowheads="1"/>
          </p:cNvSpPr>
          <p:nvPr>
            <p:ph type="body" idx="1"/>
          </p:nvPr>
        </p:nvSpPr>
        <p:spPr bwMode="auto">
          <a:noFill/>
        </p:spPr>
        <p:txBody>
          <a:bodyPr/>
          <a:lstStyle/>
          <a:p>
            <a:pPr eaLnBrk="1" hangingPunct="1">
              <a:spcBef>
                <a:spcPct val="0"/>
              </a:spcBef>
              <a:tabLst>
                <a:tab pos="228600" algn="l"/>
              </a:tabLst>
            </a:pPr>
            <a:endParaRPr lang="en-IN"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ChangeArrowheads="1"/>
          </p:cNvSpPr>
          <p:nvPr/>
        </p:nvSpPr>
        <p:spPr bwMode="auto">
          <a:xfrm>
            <a:off x="3884613" y="0"/>
            <a:ext cx="2973387" cy="455613"/>
          </a:xfrm>
          <a:prstGeom prst="rect">
            <a:avLst/>
          </a:prstGeom>
          <a:noFill/>
          <a:ln w="12700">
            <a:noFill/>
            <a:miter lim="800000"/>
            <a:headEnd/>
            <a:tailEnd/>
          </a:ln>
        </p:spPr>
        <p:txBody>
          <a:bodyPr wrap="none" anchor="ctr"/>
          <a:lstStyle/>
          <a:p>
            <a:endParaRPr lang="en-US">
              <a:latin typeface="Calibri" pitchFamily="34" charset="0"/>
            </a:endParaRPr>
          </a:p>
        </p:txBody>
      </p:sp>
      <p:sp>
        <p:nvSpPr>
          <p:cNvPr id="86019" name="Rectangle 3"/>
          <p:cNvSpPr>
            <a:spLocks noChangeArrowheads="1"/>
          </p:cNvSpPr>
          <p:nvPr/>
        </p:nvSpPr>
        <p:spPr bwMode="auto">
          <a:xfrm>
            <a:off x="3884613" y="8685213"/>
            <a:ext cx="2973387" cy="458787"/>
          </a:xfrm>
          <a:prstGeom prst="rect">
            <a:avLst/>
          </a:prstGeom>
          <a:noFill/>
          <a:ln w="12700">
            <a:noFill/>
            <a:miter lim="800000"/>
            <a:headEnd/>
            <a:tailEnd/>
          </a:ln>
        </p:spPr>
        <p:txBody>
          <a:bodyPr lIns="19050" tIns="0" rIns="19050" bIns="0" anchor="b"/>
          <a:lstStyle/>
          <a:p>
            <a:pPr algn="r" defTabSz="933450"/>
            <a:r>
              <a:rPr lang="en-IN" sz="1000" i="1">
                <a:latin typeface="Calibri" pitchFamily="34" charset="0"/>
              </a:rPr>
              <a:t>34</a:t>
            </a:r>
          </a:p>
        </p:txBody>
      </p:sp>
      <p:sp>
        <p:nvSpPr>
          <p:cNvPr id="86020" name="Rectangle 4"/>
          <p:cNvSpPr>
            <a:spLocks noChangeArrowheads="1"/>
          </p:cNvSpPr>
          <p:nvPr/>
        </p:nvSpPr>
        <p:spPr bwMode="auto">
          <a:xfrm>
            <a:off x="0" y="8685213"/>
            <a:ext cx="2971800" cy="458787"/>
          </a:xfrm>
          <a:prstGeom prst="rect">
            <a:avLst/>
          </a:prstGeom>
          <a:noFill/>
          <a:ln w="12700">
            <a:noFill/>
            <a:miter lim="800000"/>
            <a:headEnd/>
            <a:tailEnd/>
          </a:ln>
        </p:spPr>
        <p:txBody>
          <a:bodyPr lIns="19050" tIns="0" rIns="19050" bIns="0" anchor="b"/>
          <a:lstStyle/>
          <a:p>
            <a:pPr defTabSz="933450"/>
            <a:r>
              <a:rPr lang="en-IN" sz="1000" i="1">
                <a:latin typeface="Calibri" pitchFamily="34" charset="0"/>
              </a:rPr>
              <a:t>Praxair Semiconductor Manufacturing Technology, Module 3: Semiconductor Manufacturing Processes</a:t>
            </a:r>
          </a:p>
        </p:txBody>
      </p:sp>
      <p:sp>
        <p:nvSpPr>
          <p:cNvPr id="86021" name="Rectangle 5"/>
          <p:cNvSpPr>
            <a:spLocks noChangeArrowheads="1"/>
          </p:cNvSpPr>
          <p:nvPr/>
        </p:nvSpPr>
        <p:spPr bwMode="auto">
          <a:xfrm>
            <a:off x="0" y="0"/>
            <a:ext cx="2971800" cy="455613"/>
          </a:xfrm>
          <a:prstGeom prst="rect">
            <a:avLst/>
          </a:prstGeom>
          <a:noFill/>
          <a:ln w="12700">
            <a:noFill/>
            <a:miter lim="800000"/>
            <a:headEnd/>
            <a:tailEnd/>
          </a:ln>
        </p:spPr>
        <p:txBody>
          <a:bodyPr wrap="none" anchor="ctr"/>
          <a:lstStyle/>
          <a:p>
            <a:endParaRPr lang="en-US">
              <a:latin typeface="Calibri" pitchFamily="34" charset="0"/>
            </a:endParaRPr>
          </a:p>
        </p:txBody>
      </p:sp>
      <p:sp>
        <p:nvSpPr>
          <p:cNvPr id="86022" name="Rectangle 6"/>
          <p:cNvSpPr>
            <a:spLocks noGrp="1" noRot="1" noChangeAspect="1" noChangeArrowheads="1" noTextEdit="1"/>
          </p:cNvSpPr>
          <p:nvPr>
            <p:ph type="sldImg"/>
          </p:nvPr>
        </p:nvSpPr>
        <p:spPr bwMode="auto">
          <a:xfrm>
            <a:off x="1150938" y="692150"/>
            <a:ext cx="4556125" cy="3416300"/>
          </a:xfrm>
          <a:noFill/>
          <a:ln cap="flat">
            <a:solidFill>
              <a:srgbClr val="000000"/>
            </a:solidFill>
            <a:miter lim="800000"/>
            <a:headEnd/>
            <a:tailEnd/>
          </a:ln>
        </p:spPr>
      </p:sp>
      <p:sp>
        <p:nvSpPr>
          <p:cNvPr id="86023" name="Rectangle 7"/>
          <p:cNvSpPr>
            <a:spLocks noGrp="1" noChangeArrowheads="1"/>
          </p:cNvSpPr>
          <p:nvPr>
            <p:ph type="body" idx="1"/>
          </p:nvPr>
        </p:nvSpPr>
        <p:spPr bwMode="auto">
          <a:noFill/>
        </p:spPr>
        <p:txBody>
          <a:bodyPr/>
          <a:lstStyle/>
          <a:p>
            <a:pPr eaLnBrk="1" hangingPunct="1">
              <a:spcBef>
                <a:spcPct val="0"/>
              </a:spcBef>
              <a:tabLst>
                <a:tab pos="228600" algn="l"/>
              </a:tabLst>
            </a:pPr>
            <a:endParaRPr lang="en-IN"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ChangeArrowheads="1"/>
          </p:cNvSpPr>
          <p:nvPr/>
        </p:nvSpPr>
        <p:spPr bwMode="auto">
          <a:xfrm>
            <a:off x="3884613" y="0"/>
            <a:ext cx="2973387" cy="455613"/>
          </a:xfrm>
          <a:prstGeom prst="rect">
            <a:avLst/>
          </a:prstGeom>
          <a:noFill/>
          <a:ln w="12700">
            <a:noFill/>
            <a:miter lim="800000"/>
            <a:headEnd/>
            <a:tailEnd/>
          </a:ln>
        </p:spPr>
        <p:txBody>
          <a:bodyPr wrap="none" anchor="ctr"/>
          <a:lstStyle/>
          <a:p>
            <a:endParaRPr lang="en-US">
              <a:latin typeface="Calibri" pitchFamily="34" charset="0"/>
            </a:endParaRPr>
          </a:p>
        </p:txBody>
      </p:sp>
      <p:sp>
        <p:nvSpPr>
          <p:cNvPr id="86019" name="Rectangle 3"/>
          <p:cNvSpPr>
            <a:spLocks noChangeArrowheads="1"/>
          </p:cNvSpPr>
          <p:nvPr/>
        </p:nvSpPr>
        <p:spPr bwMode="auto">
          <a:xfrm>
            <a:off x="3884613" y="8685213"/>
            <a:ext cx="2973387" cy="458787"/>
          </a:xfrm>
          <a:prstGeom prst="rect">
            <a:avLst/>
          </a:prstGeom>
          <a:noFill/>
          <a:ln w="12700">
            <a:noFill/>
            <a:miter lim="800000"/>
            <a:headEnd/>
            <a:tailEnd/>
          </a:ln>
        </p:spPr>
        <p:txBody>
          <a:bodyPr lIns="19050" tIns="0" rIns="19050" bIns="0" anchor="b"/>
          <a:lstStyle/>
          <a:p>
            <a:pPr algn="r" defTabSz="933450"/>
            <a:r>
              <a:rPr lang="en-IN" sz="1000" i="1">
                <a:latin typeface="Calibri" pitchFamily="34" charset="0"/>
              </a:rPr>
              <a:t>34</a:t>
            </a:r>
          </a:p>
        </p:txBody>
      </p:sp>
      <p:sp>
        <p:nvSpPr>
          <p:cNvPr id="86020" name="Rectangle 4"/>
          <p:cNvSpPr>
            <a:spLocks noChangeArrowheads="1"/>
          </p:cNvSpPr>
          <p:nvPr/>
        </p:nvSpPr>
        <p:spPr bwMode="auto">
          <a:xfrm>
            <a:off x="0" y="8685213"/>
            <a:ext cx="2971800" cy="458787"/>
          </a:xfrm>
          <a:prstGeom prst="rect">
            <a:avLst/>
          </a:prstGeom>
          <a:noFill/>
          <a:ln w="12700">
            <a:noFill/>
            <a:miter lim="800000"/>
            <a:headEnd/>
            <a:tailEnd/>
          </a:ln>
        </p:spPr>
        <p:txBody>
          <a:bodyPr lIns="19050" tIns="0" rIns="19050" bIns="0" anchor="b"/>
          <a:lstStyle/>
          <a:p>
            <a:pPr defTabSz="933450"/>
            <a:r>
              <a:rPr lang="en-IN" sz="1000" i="1">
                <a:latin typeface="Calibri" pitchFamily="34" charset="0"/>
              </a:rPr>
              <a:t>Praxair Semiconductor Manufacturing Technology, Module 3: Semiconductor Manufacturing Processes</a:t>
            </a:r>
          </a:p>
        </p:txBody>
      </p:sp>
      <p:sp>
        <p:nvSpPr>
          <p:cNvPr id="86021" name="Rectangle 5"/>
          <p:cNvSpPr>
            <a:spLocks noChangeArrowheads="1"/>
          </p:cNvSpPr>
          <p:nvPr/>
        </p:nvSpPr>
        <p:spPr bwMode="auto">
          <a:xfrm>
            <a:off x="0" y="0"/>
            <a:ext cx="2971800" cy="455613"/>
          </a:xfrm>
          <a:prstGeom prst="rect">
            <a:avLst/>
          </a:prstGeom>
          <a:noFill/>
          <a:ln w="12700">
            <a:noFill/>
            <a:miter lim="800000"/>
            <a:headEnd/>
            <a:tailEnd/>
          </a:ln>
        </p:spPr>
        <p:txBody>
          <a:bodyPr wrap="none" anchor="ctr"/>
          <a:lstStyle/>
          <a:p>
            <a:endParaRPr lang="en-US">
              <a:latin typeface="Calibri" pitchFamily="34" charset="0"/>
            </a:endParaRPr>
          </a:p>
        </p:txBody>
      </p:sp>
      <p:sp>
        <p:nvSpPr>
          <p:cNvPr id="86022" name="Rectangle 6"/>
          <p:cNvSpPr>
            <a:spLocks noGrp="1" noRot="1" noChangeAspect="1" noChangeArrowheads="1" noTextEdit="1"/>
          </p:cNvSpPr>
          <p:nvPr>
            <p:ph type="sldImg"/>
          </p:nvPr>
        </p:nvSpPr>
        <p:spPr bwMode="auto">
          <a:xfrm>
            <a:off x="1150938" y="692150"/>
            <a:ext cx="4556125" cy="3416300"/>
          </a:xfrm>
          <a:noFill/>
          <a:ln cap="flat">
            <a:solidFill>
              <a:srgbClr val="000000"/>
            </a:solidFill>
            <a:miter lim="800000"/>
            <a:headEnd/>
            <a:tailEnd/>
          </a:ln>
        </p:spPr>
      </p:sp>
      <p:sp>
        <p:nvSpPr>
          <p:cNvPr id="86023" name="Rectangle 7"/>
          <p:cNvSpPr>
            <a:spLocks noGrp="1" noChangeArrowheads="1"/>
          </p:cNvSpPr>
          <p:nvPr>
            <p:ph type="body" idx="1"/>
          </p:nvPr>
        </p:nvSpPr>
        <p:spPr bwMode="auto">
          <a:noFill/>
        </p:spPr>
        <p:txBody>
          <a:bodyPr/>
          <a:lstStyle/>
          <a:p>
            <a:pPr eaLnBrk="1" hangingPunct="1">
              <a:spcBef>
                <a:spcPct val="0"/>
              </a:spcBef>
              <a:tabLst>
                <a:tab pos="228600" algn="l"/>
              </a:tabLst>
            </a:pPr>
            <a:endParaRPr lang="en-IN"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ChangeArrowheads="1"/>
          </p:cNvSpPr>
          <p:nvPr/>
        </p:nvSpPr>
        <p:spPr bwMode="auto">
          <a:xfrm>
            <a:off x="3884613" y="0"/>
            <a:ext cx="2973387" cy="455613"/>
          </a:xfrm>
          <a:prstGeom prst="rect">
            <a:avLst/>
          </a:prstGeom>
          <a:noFill/>
          <a:ln w="12700">
            <a:noFill/>
            <a:miter lim="800000"/>
            <a:headEnd/>
            <a:tailEnd/>
          </a:ln>
        </p:spPr>
        <p:txBody>
          <a:bodyPr wrap="none" anchor="ctr"/>
          <a:lstStyle/>
          <a:p>
            <a:endParaRPr lang="en-US">
              <a:latin typeface="Calibri" pitchFamily="34" charset="0"/>
            </a:endParaRPr>
          </a:p>
        </p:txBody>
      </p:sp>
      <p:sp>
        <p:nvSpPr>
          <p:cNvPr id="86019" name="Rectangle 3"/>
          <p:cNvSpPr>
            <a:spLocks noChangeArrowheads="1"/>
          </p:cNvSpPr>
          <p:nvPr/>
        </p:nvSpPr>
        <p:spPr bwMode="auto">
          <a:xfrm>
            <a:off x="3884613" y="8685213"/>
            <a:ext cx="2973387" cy="458787"/>
          </a:xfrm>
          <a:prstGeom prst="rect">
            <a:avLst/>
          </a:prstGeom>
          <a:noFill/>
          <a:ln w="12700">
            <a:noFill/>
            <a:miter lim="800000"/>
            <a:headEnd/>
            <a:tailEnd/>
          </a:ln>
        </p:spPr>
        <p:txBody>
          <a:bodyPr lIns="19050" tIns="0" rIns="19050" bIns="0" anchor="b"/>
          <a:lstStyle/>
          <a:p>
            <a:pPr algn="r" defTabSz="933450"/>
            <a:r>
              <a:rPr lang="en-IN" sz="1000" i="1">
                <a:latin typeface="Calibri" pitchFamily="34" charset="0"/>
              </a:rPr>
              <a:t>34</a:t>
            </a:r>
          </a:p>
        </p:txBody>
      </p:sp>
      <p:sp>
        <p:nvSpPr>
          <p:cNvPr id="86020" name="Rectangle 4"/>
          <p:cNvSpPr>
            <a:spLocks noChangeArrowheads="1"/>
          </p:cNvSpPr>
          <p:nvPr/>
        </p:nvSpPr>
        <p:spPr bwMode="auto">
          <a:xfrm>
            <a:off x="0" y="8685213"/>
            <a:ext cx="2971800" cy="458787"/>
          </a:xfrm>
          <a:prstGeom prst="rect">
            <a:avLst/>
          </a:prstGeom>
          <a:noFill/>
          <a:ln w="12700">
            <a:noFill/>
            <a:miter lim="800000"/>
            <a:headEnd/>
            <a:tailEnd/>
          </a:ln>
        </p:spPr>
        <p:txBody>
          <a:bodyPr lIns="19050" tIns="0" rIns="19050" bIns="0" anchor="b"/>
          <a:lstStyle/>
          <a:p>
            <a:pPr defTabSz="933450"/>
            <a:r>
              <a:rPr lang="en-IN" sz="1000" i="1">
                <a:latin typeface="Calibri" pitchFamily="34" charset="0"/>
              </a:rPr>
              <a:t>Praxair Semiconductor Manufacturing Technology, Module 3: Semiconductor Manufacturing Processes</a:t>
            </a:r>
          </a:p>
        </p:txBody>
      </p:sp>
      <p:sp>
        <p:nvSpPr>
          <p:cNvPr id="86021" name="Rectangle 5"/>
          <p:cNvSpPr>
            <a:spLocks noChangeArrowheads="1"/>
          </p:cNvSpPr>
          <p:nvPr/>
        </p:nvSpPr>
        <p:spPr bwMode="auto">
          <a:xfrm>
            <a:off x="0" y="0"/>
            <a:ext cx="2971800" cy="455613"/>
          </a:xfrm>
          <a:prstGeom prst="rect">
            <a:avLst/>
          </a:prstGeom>
          <a:noFill/>
          <a:ln w="12700">
            <a:noFill/>
            <a:miter lim="800000"/>
            <a:headEnd/>
            <a:tailEnd/>
          </a:ln>
        </p:spPr>
        <p:txBody>
          <a:bodyPr wrap="none" anchor="ctr"/>
          <a:lstStyle/>
          <a:p>
            <a:endParaRPr lang="en-US">
              <a:latin typeface="Calibri" pitchFamily="34" charset="0"/>
            </a:endParaRPr>
          </a:p>
        </p:txBody>
      </p:sp>
      <p:sp>
        <p:nvSpPr>
          <p:cNvPr id="86022" name="Rectangle 6"/>
          <p:cNvSpPr>
            <a:spLocks noGrp="1" noRot="1" noChangeAspect="1" noChangeArrowheads="1" noTextEdit="1"/>
          </p:cNvSpPr>
          <p:nvPr>
            <p:ph type="sldImg"/>
          </p:nvPr>
        </p:nvSpPr>
        <p:spPr bwMode="auto">
          <a:xfrm>
            <a:off x="1150938" y="692150"/>
            <a:ext cx="4556125" cy="3416300"/>
          </a:xfrm>
          <a:noFill/>
          <a:ln cap="flat">
            <a:solidFill>
              <a:srgbClr val="000000"/>
            </a:solidFill>
            <a:miter lim="800000"/>
            <a:headEnd/>
            <a:tailEnd/>
          </a:ln>
        </p:spPr>
      </p:sp>
      <p:sp>
        <p:nvSpPr>
          <p:cNvPr id="86023" name="Rectangle 7"/>
          <p:cNvSpPr>
            <a:spLocks noGrp="1" noChangeArrowheads="1"/>
          </p:cNvSpPr>
          <p:nvPr>
            <p:ph type="body" idx="1"/>
          </p:nvPr>
        </p:nvSpPr>
        <p:spPr bwMode="auto">
          <a:noFill/>
        </p:spPr>
        <p:txBody>
          <a:bodyPr/>
          <a:lstStyle/>
          <a:p>
            <a:pPr eaLnBrk="1" hangingPunct="1">
              <a:spcBef>
                <a:spcPct val="0"/>
              </a:spcBef>
              <a:tabLst>
                <a:tab pos="228600" algn="l"/>
              </a:tabLst>
            </a:pPr>
            <a:endParaRPr lang="en-IN"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ChangeArrowheads="1"/>
          </p:cNvSpPr>
          <p:nvPr/>
        </p:nvSpPr>
        <p:spPr bwMode="auto">
          <a:xfrm>
            <a:off x="3884613" y="0"/>
            <a:ext cx="2973387" cy="455613"/>
          </a:xfrm>
          <a:prstGeom prst="rect">
            <a:avLst/>
          </a:prstGeom>
          <a:noFill/>
          <a:ln w="12700">
            <a:noFill/>
            <a:miter lim="800000"/>
            <a:headEnd/>
            <a:tailEnd/>
          </a:ln>
        </p:spPr>
        <p:txBody>
          <a:bodyPr wrap="none" anchor="ctr"/>
          <a:lstStyle/>
          <a:p>
            <a:endParaRPr lang="en-US">
              <a:latin typeface="Calibri" pitchFamily="34" charset="0"/>
            </a:endParaRPr>
          </a:p>
        </p:txBody>
      </p:sp>
      <p:sp>
        <p:nvSpPr>
          <p:cNvPr id="86019" name="Rectangle 3"/>
          <p:cNvSpPr>
            <a:spLocks noChangeArrowheads="1"/>
          </p:cNvSpPr>
          <p:nvPr/>
        </p:nvSpPr>
        <p:spPr bwMode="auto">
          <a:xfrm>
            <a:off x="3884613" y="8685213"/>
            <a:ext cx="2973387" cy="458787"/>
          </a:xfrm>
          <a:prstGeom prst="rect">
            <a:avLst/>
          </a:prstGeom>
          <a:noFill/>
          <a:ln w="12700">
            <a:noFill/>
            <a:miter lim="800000"/>
            <a:headEnd/>
            <a:tailEnd/>
          </a:ln>
        </p:spPr>
        <p:txBody>
          <a:bodyPr lIns="19050" tIns="0" rIns="19050" bIns="0" anchor="b"/>
          <a:lstStyle/>
          <a:p>
            <a:pPr algn="r" defTabSz="933450"/>
            <a:r>
              <a:rPr lang="en-IN" sz="1000" i="1">
                <a:latin typeface="Calibri" pitchFamily="34" charset="0"/>
              </a:rPr>
              <a:t>34</a:t>
            </a:r>
          </a:p>
        </p:txBody>
      </p:sp>
      <p:sp>
        <p:nvSpPr>
          <p:cNvPr id="86020" name="Rectangle 4"/>
          <p:cNvSpPr>
            <a:spLocks noChangeArrowheads="1"/>
          </p:cNvSpPr>
          <p:nvPr/>
        </p:nvSpPr>
        <p:spPr bwMode="auto">
          <a:xfrm>
            <a:off x="0" y="8685213"/>
            <a:ext cx="2971800" cy="458787"/>
          </a:xfrm>
          <a:prstGeom prst="rect">
            <a:avLst/>
          </a:prstGeom>
          <a:noFill/>
          <a:ln w="12700">
            <a:noFill/>
            <a:miter lim="800000"/>
            <a:headEnd/>
            <a:tailEnd/>
          </a:ln>
        </p:spPr>
        <p:txBody>
          <a:bodyPr lIns="19050" tIns="0" rIns="19050" bIns="0" anchor="b"/>
          <a:lstStyle/>
          <a:p>
            <a:pPr defTabSz="933450"/>
            <a:r>
              <a:rPr lang="en-IN" sz="1000" i="1">
                <a:latin typeface="Calibri" pitchFamily="34" charset="0"/>
              </a:rPr>
              <a:t>Praxair Semiconductor Manufacturing Technology, Module 3: Semiconductor Manufacturing Processes</a:t>
            </a:r>
          </a:p>
        </p:txBody>
      </p:sp>
      <p:sp>
        <p:nvSpPr>
          <p:cNvPr id="86021" name="Rectangle 5"/>
          <p:cNvSpPr>
            <a:spLocks noChangeArrowheads="1"/>
          </p:cNvSpPr>
          <p:nvPr/>
        </p:nvSpPr>
        <p:spPr bwMode="auto">
          <a:xfrm>
            <a:off x="0" y="0"/>
            <a:ext cx="2971800" cy="455613"/>
          </a:xfrm>
          <a:prstGeom prst="rect">
            <a:avLst/>
          </a:prstGeom>
          <a:noFill/>
          <a:ln w="12700">
            <a:noFill/>
            <a:miter lim="800000"/>
            <a:headEnd/>
            <a:tailEnd/>
          </a:ln>
        </p:spPr>
        <p:txBody>
          <a:bodyPr wrap="none" anchor="ctr"/>
          <a:lstStyle/>
          <a:p>
            <a:endParaRPr lang="en-US">
              <a:latin typeface="Calibri" pitchFamily="34" charset="0"/>
            </a:endParaRPr>
          </a:p>
        </p:txBody>
      </p:sp>
      <p:sp>
        <p:nvSpPr>
          <p:cNvPr id="86022" name="Rectangle 6"/>
          <p:cNvSpPr>
            <a:spLocks noGrp="1" noRot="1" noChangeAspect="1" noChangeArrowheads="1" noTextEdit="1"/>
          </p:cNvSpPr>
          <p:nvPr>
            <p:ph type="sldImg"/>
          </p:nvPr>
        </p:nvSpPr>
        <p:spPr bwMode="auto">
          <a:xfrm>
            <a:off x="1150938" y="692150"/>
            <a:ext cx="4556125" cy="3416300"/>
          </a:xfrm>
          <a:noFill/>
          <a:ln cap="flat">
            <a:solidFill>
              <a:srgbClr val="000000"/>
            </a:solidFill>
            <a:miter lim="800000"/>
            <a:headEnd/>
            <a:tailEnd/>
          </a:ln>
        </p:spPr>
      </p:sp>
      <p:sp>
        <p:nvSpPr>
          <p:cNvPr id="86023" name="Rectangle 7"/>
          <p:cNvSpPr>
            <a:spLocks noGrp="1" noChangeArrowheads="1"/>
          </p:cNvSpPr>
          <p:nvPr>
            <p:ph type="body" idx="1"/>
          </p:nvPr>
        </p:nvSpPr>
        <p:spPr bwMode="auto">
          <a:noFill/>
        </p:spPr>
        <p:txBody>
          <a:bodyPr/>
          <a:lstStyle/>
          <a:p>
            <a:pPr eaLnBrk="1" hangingPunct="1">
              <a:spcBef>
                <a:spcPct val="0"/>
              </a:spcBef>
              <a:tabLst>
                <a:tab pos="228600" algn="l"/>
              </a:tabLst>
            </a:pPr>
            <a:endParaRPr lang="en-IN"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ChangeArrowheads="1"/>
          </p:cNvSpPr>
          <p:nvPr/>
        </p:nvSpPr>
        <p:spPr bwMode="auto">
          <a:xfrm>
            <a:off x="3884613" y="0"/>
            <a:ext cx="2973387" cy="455613"/>
          </a:xfrm>
          <a:prstGeom prst="rect">
            <a:avLst/>
          </a:prstGeom>
          <a:noFill/>
          <a:ln w="12700">
            <a:noFill/>
            <a:miter lim="800000"/>
            <a:headEnd/>
            <a:tailEnd/>
          </a:ln>
        </p:spPr>
        <p:txBody>
          <a:bodyPr wrap="none" anchor="ctr"/>
          <a:lstStyle/>
          <a:p>
            <a:endParaRPr lang="en-US">
              <a:latin typeface="Calibri" pitchFamily="34" charset="0"/>
            </a:endParaRPr>
          </a:p>
        </p:txBody>
      </p:sp>
      <p:sp>
        <p:nvSpPr>
          <p:cNvPr id="86019" name="Rectangle 3"/>
          <p:cNvSpPr>
            <a:spLocks noChangeArrowheads="1"/>
          </p:cNvSpPr>
          <p:nvPr/>
        </p:nvSpPr>
        <p:spPr bwMode="auto">
          <a:xfrm>
            <a:off x="3884613" y="8685213"/>
            <a:ext cx="2973387" cy="458787"/>
          </a:xfrm>
          <a:prstGeom prst="rect">
            <a:avLst/>
          </a:prstGeom>
          <a:noFill/>
          <a:ln w="12700">
            <a:noFill/>
            <a:miter lim="800000"/>
            <a:headEnd/>
            <a:tailEnd/>
          </a:ln>
        </p:spPr>
        <p:txBody>
          <a:bodyPr lIns="19050" tIns="0" rIns="19050" bIns="0" anchor="b"/>
          <a:lstStyle/>
          <a:p>
            <a:pPr algn="r" defTabSz="933450"/>
            <a:r>
              <a:rPr lang="en-IN" sz="1000" i="1">
                <a:latin typeface="Calibri" pitchFamily="34" charset="0"/>
              </a:rPr>
              <a:t>34</a:t>
            </a:r>
          </a:p>
        </p:txBody>
      </p:sp>
      <p:sp>
        <p:nvSpPr>
          <p:cNvPr id="86020" name="Rectangle 4"/>
          <p:cNvSpPr>
            <a:spLocks noChangeArrowheads="1"/>
          </p:cNvSpPr>
          <p:nvPr/>
        </p:nvSpPr>
        <p:spPr bwMode="auto">
          <a:xfrm>
            <a:off x="0" y="8685213"/>
            <a:ext cx="2971800" cy="458787"/>
          </a:xfrm>
          <a:prstGeom prst="rect">
            <a:avLst/>
          </a:prstGeom>
          <a:noFill/>
          <a:ln w="12700">
            <a:noFill/>
            <a:miter lim="800000"/>
            <a:headEnd/>
            <a:tailEnd/>
          </a:ln>
        </p:spPr>
        <p:txBody>
          <a:bodyPr lIns="19050" tIns="0" rIns="19050" bIns="0" anchor="b"/>
          <a:lstStyle/>
          <a:p>
            <a:pPr defTabSz="933450"/>
            <a:r>
              <a:rPr lang="en-IN" sz="1000" i="1">
                <a:latin typeface="Calibri" pitchFamily="34" charset="0"/>
              </a:rPr>
              <a:t>Praxair Semiconductor Manufacturing Technology, Module 3: Semiconductor Manufacturing Processes</a:t>
            </a:r>
          </a:p>
        </p:txBody>
      </p:sp>
      <p:sp>
        <p:nvSpPr>
          <p:cNvPr id="86021" name="Rectangle 5"/>
          <p:cNvSpPr>
            <a:spLocks noChangeArrowheads="1"/>
          </p:cNvSpPr>
          <p:nvPr/>
        </p:nvSpPr>
        <p:spPr bwMode="auto">
          <a:xfrm>
            <a:off x="0" y="0"/>
            <a:ext cx="2971800" cy="455613"/>
          </a:xfrm>
          <a:prstGeom prst="rect">
            <a:avLst/>
          </a:prstGeom>
          <a:noFill/>
          <a:ln w="12700">
            <a:noFill/>
            <a:miter lim="800000"/>
            <a:headEnd/>
            <a:tailEnd/>
          </a:ln>
        </p:spPr>
        <p:txBody>
          <a:bodyPr wrap="none" anchor="ctr"/>
          <a:lstStyle/>
          <a:p>
            <a:endParaRPr lang="en-US">
              <a:latin typeface="Calibri" pitchFamily="34" charset="0"/>
            </a:endParaRPr>
          </a:p>
        </p:txBody>
      </p:sp>
      <p:sp>
        <p:nvSpPr>
          <p:cNvPr id="86022" name="Rectangle 6"/>
          <p:cNvSpPr>
            <a:spLocks noGrp="1" noRot="1" noChangeAspect="1" noChangeArrowheads="1" noTextEdit="1"/>
          </p:cNvSpPr>
          <p:nvPr>
            <p:ph type="sldImg"/>
          </p:nvPr>
        </p:nvSpPr>
        <p:spPr bwMode="auto">
          <a:xfrm>
            <a:off x="1150938" y="692150"/>
            <a:ext cx="4556125" cy="3416300"/>
          </a:xfrm>
          <a:noFill/>
          <a:ln cap="flat">
            <a:solidFill>
              <a:srgbClr val="000000"/>
            </a:solidFill>
            <a:miter lim="800000"/>
            <a:headEnd/>
            <a:tailEnd/>
          </a:ln>
        </p:spPr>
      </p:sp>
      <p:sp>
        <p:nvSpPr>
          <p:cNvPr id="86023" name="Rectangle 7"/>
          <p:cNvSpPr>
            <a:spLocks noGrp="1" noChangeArrowheads="1"/>
          </p:cNvSpPr>
          <p:nvPr>
            <p:ph type="body" idx="1"/>
          </p:nvPr>
        </p:nvSpPr>
        <p:spPr bwMode="auto">
          <a:noFill/>
        </p:spPr>
        <p:txBody>
          <a:bodyPr/>
          <a:lstStyle/>
          <a:p>
            <a:pPr eaLnBrk="1" hangingPunct="1">
              <a:spcBef>
                <a:spcPct val="0"/>
              </a:spcBef>
              <a:tabLst>
                <a:tab pos="228600" algn="l"/>
              </a:tabLst>
            </a:pPr>
            <a:endParaRPr lang="en-IN"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ChangeArrowheads="1"/>
          </p:cNvSpPr>
          <p:nvPr/>
        </p:nvSpPr>
        <p:spPr bwMode="auto">
          <a:xfrm>
            <a:off x="3884613" y="0"/>
            <a:ext cx="2973387" cy="455613"/>
          </a:xfrm>
          <a:prstGeom prst="rect">
            <a:avLst/>
          </a:prstGeom>
          <a:noFill/>
          <a:ln w="12700">
            <a:noFill/>
            <a:miter lim="800000"/>
            <a:headEnd/>
            <a:tailEnd/>
          </a:ln>
        </p:spPr>
        <p:txBody>
          <a:bodyPr wrap="none" anchor="ctr"/>
          <a:lstStyle/>
          <a:p>
            <a:endParaRPr lang="en-US">
              <a:latin typeface="Calibri" pitchFamily="34" charset="0"/>
            </a:endParaRPr>
          </a:p>
        </p:txBody>
      </p:sp>
      <p:sp>
        <p:nvSpPr>
          <p:cNvPr id="86019" name="Rectangle 3"/>
          <p:cNvSpPr>
            <a:spLocks noChangeArrowheads="1"/>
          </p:cNvSpPr>
          <p:nvPr/>
        </p:nvSpPr>
        <p:spPr bwMode="auto">
          <a:xfrm>
            <a:off x="3884613" y="8685213"/>
            <a:ext cx="2973387" cy="458787"/>
          </a:xfrm>
          <a:prstGeom prst="rect">
            <a:avLst/>
          </a:prstGeom>
          <a:noFill/>
          <a:ln w="12700">
            <a:noFill/>
            <a:miter lim="800000"/>
            <a:headEnd/>
            <a:tailEnd/>
          </a:ln>
        </p:spPr>
        <p:txBody>
          <a:bodyPr lIns="19050" tIns="0" rIns="19050" bIns="0" anchor="b"/>
          <a:lstStyle/>
          <a:p>
            <a:pPr algn="r" defTabSz="933450"/>
            <a:r>
              <a:rPr lang="en-IN" sz="1000" i="1">
                <a:latin typeface="Calibri" pitchFamily="34" charset="0"/>
              </a:rPr>
              <a:t>34</a:t>
            </a:r>
          </a:p>
        </p:txBody>
      </p:sp>
      <p:sp>
        <p:nvSpPr>
          <p:cNvPr id="86020" name="Rectangle 4"/>
          <p:cNvSpPr>
            <a:spLocks noChangeArrowheads="1"/>
          </p:cNvSpPr>
          <p:nvPr/>
        </p:nvSpPr>
        <p:spPr bwMode="auto">
          <a:xfrm>
            <a:off x="0" y="8685213"/>
            <a:ext cx="2971800" cy="458787"/>
          </a:xfrm>
          <a:prstGeom prst="rect">
            <a:avLst/>
          </a:prstGeom>
          <a:noFill/>
          <a:ln w="12700">
            <a:noFill/>
            <a:miter lim="800000"/>
            <a:headEnd/>
            <a:tailEnd/>
          </a:ln>
        </p:spPr>
        <p:txBody>
          <a:bodyPr lIns="19050" tIns="0" rIns="19050" bIns="0" anchor="b"/>
          <a:lstStyle/>
          <a:p>
            <a:pPr defTabSz="933450"/>
            <a:r>
              <a:rPr lang="en-IN" sz="1000" i="1">
                <a:latin typeface="Calibri" pitchFamily="34" charset="0"/>
              </a:rPr>
              <a:t>Praxair Semiconductor Manufacturing Technology, Module 3: Semiconductor Manufacturing Processes</a:t>
            </a:r>
          </a:p>
        </p:txBody>
      </p:sp>
      <p:sp>
        <p:nvSpPr>
          <p:cNvPr id="86021" name="Rectangle 5"/>
          <p:cNvSpPr>
            <a:spLocks noChangeArrowheads="1"/>
          </p:cNvSpPr>
          <p:nvPr/>
        </p:nvSpPr>
        <p:spPr bwMode="auto">
          <a:xfrm>
            <a:off x="0" y="0"/>
            <a:ext cx="2971800" cy="455613"/>
          </a:xfrm>
          <a:prstGeom prst="rect">
            <a:avLst/>
          </a:prstGeom>
          <a:noFill/>
          <a:ln w="12700">
            <a:noFill/>
            <a:miter lim="800000"/>
            <a:headEnd/>
            <a:tailEnd/>
          </a:ln>
        </p:spPr>
        <p:txBody>
          <a:bodyPr wrap="none" anchor="ctr"/>
          <a:lstStyle/>
          <a:p>
            <a:endParaRPr lang="en-US">
              <a:latin typeface="Calibri" pitchFamily="34" charset="0"/>
            </a:endParaRPr>
          </a:p>
        </p:txBody>
      </p:sp>
      <p:sp>
        <p:nvSpPr>
          <p:cNvPr id="86022" name="Rectangle 6"/>
          <p:cNvSpPr>
            <a:spLocks noGrp="1" noRot="1" noChangeAspect="1" noChangeArrowheads="1" noTextEdit="1"/>
          </p:cNvSpPr>
          <p:nvPr>
            <p:ph type="sldImg"/>
          </p:nvPr>
        </p:nvSpPr>
        <p:spPr bwMode="auto">
          <a:xfrm>
            <a:off x="1150938" y="692150"/>
            <a:ext cx="4556125" cy="3416300"/>
          </a:xfrm>
          <a:noFill/>
          <a:ln cap="flat">
            <a:solidFill>
              <a:srgbClr val="000000"/>
            </a:solidFill>
            <a:miter lim="800000"/>
            <a:headEnd/>
            <a:tailEnd/>
          </a:ln>
        </p:spPr>
      </p:sp>
      <p:sp>
        <p:nvSpPr>
          <p:cNvPr id="86023" name="Rectangle 7"/>
          <p:cNvSpPr>
            <a:spLocks noGrp="1" noChangeArrowheads="1"/>
          </p:cNvSpPr>
          <p:nvPr>
            <p:ph type="body" idx="1"/>
          </p:nvPr>
        </p:nvSpPr>
        <p:spPr bwMode="auto">
          <a:noFill/>
        </p:spPr>
        <p:txBody>
          <a:bodyPr/>
          <a:lstStyle/>
          <a:p>
            <a:pPr eaLnBrk="1" hangingPunct="1">
              <a:spcBef>
                <a:spcPct val="0"/>
              </a:spcBef>
              <a:tabLst>
                <a:tab pos="228600" algn="l"/>
              </a:tabLst>
            </a:pPr>
            <a:endParaRPr lang="en-IN"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ChangeArrowheads="1"/>
          </p:cNvSpPr>
          <p:nvPr/>
        </p:nvSpPr>
        <p:spPr bwMode="auto">
          <a:xfrm>
            <a:off x="3884613" y="0"/>
            <a:ext cx="2973387" cy="455613"/>
          </a:xfrm>
          <a:prstGeom prst="rect">
            <a:avLst/>
          </a:prstGeom>
          <a:noFill/>
          <a:ln w="12700">
            <a:noFill/>
            <a:miter lim="800000"/>
            <a:headEnd/>
            <a:tailEnd/>
          </a:ln>
        </p:spPr>
        <p:txBody>
          <a:bodyPr wrap="none" anchor="ctr"/>
          <a:lstStyle/>
          <a:p>
            <a:endParaRPr lang="en-US">
              <a:latin typeface="Calibri" pitchFamily="34" charset="0"/>
            </a:endParaRPr>
          </a:p>
        </p:txBody>
      </p:sp>
      <p:sp>
        <p:nvSpPr>
          <p:cNvPr id="86019" name="Rectangle 3"/>
          <p:cNvSpPr>
            <a:spLocks noChangeArrowheads="1"/>
          </p:cNvSpPr>
          <p:nvPr/>
        </p:nvSpPr>
        <p:spPr bwMode="auto">
          <a:xfrm>
            <a:off x="3884613" y="8685213"/>
            <a:ext cx="2973387" cy="458787"/>
          </a:xfrm>
          <a:prstGeom prst="rect">
            <a:avLst/>
          </a:prstGeom>
          <a:noFill/>
          <a:ln w="12700">
            <a:noFill/>
            <a:miter lim="800000"/>
            <a:headEnd/>
            <a:tailEnd/>
          </a:ln>
        </p:spPr>
        <p:txBody>
          <a:bodyPr lIns="19050" tIns="0" rIns="19050" bIns="0" anchor="b"/>
          <a:lstStyle/>
          <a:p>
            <a:pPr algn="r" defTabSz="933450"/>
            <a:r>
              <a:rPr lang="en-IN" sz="1000" i="1">
                <a:latin typeface="Calibri" pitchFamily="34" charset="0"/>
              </a:rPr>
              <a:t>34</a:t>
            </a:r>
          </a:p>
        </p:txBody>
      </p:sp>
      <p:sp>
        <p:nvSpPr>
          <p:cNvPr id="86020" name="Rectangle 4"/>
          <p:cNvSpPr>
            <a:spLocks noChangeArrowheads="1"/>
          </p:cNvSpPr>
          <p:nvPr/>
        </p:nvSpPr>
        <p:spPr bwMode="auto">
          <a:xfrm>
            <a:off x="0" y="8685213"/>
            <a:ext cx="2971800" cy="458787"/>
          </a:xfrm>
          <a:prstGeom prst="rect">
            <a:avLst/>
          </a:prstGeom>
          <a:noFill/>
          <a:ln w="12700">
            <a:noFill/>
            <a:miter lim="800000"/>
            <a:headEnd/>
            <a:tailEnd/>
          </a:ln>
        </p:spPr>
        <p:txBody>
          <a:bodyPr lIns="19050" tIns="0" rIns="19050" bIns="0" anchor="b"/>
          <a:lstStyle/>
          <a:p>
            <a:pPr defTabSz="933450"/>
            <a:r>
              <a:rPr lang="en-IN" sz="1000" i="1">
                <a:latin typeface="Calibri" pitchFamily="34" charset="0"/>
              </a:rPr>
              <a:t>Praxair Semiconductor Manufacturing Technology, Module 3: Semiconductor Manufacturing Processes</a:t>
            </a:r>
          </a:p>
        </p:txBody>
      </p:sp>
      <p:sp>
        <p:nvSpPr>
          <p:cNvPr id="86021" name="Rectangle 5"/>
          <p:cNvSpPr>
            <a:spLocks noChangeArrowheads="1"/>
          </p:cNvSpPr>
          <p:nvPr/>
        </p:nvSpPr>
        <p:spPr bwMode="auto">
          <a:xfrm>
            <a:off x="0" y="0"/>
            <a:ext cx="2971800" cy="455613"/>
          </a:xfrm>
          <a:prstGeom prst="rect">
            <a:avLst/>
          </a:prstGeom>
          <a:noFill/>
          <a:ln w="12700">
            <a:noFill/>
            <a:miter lim="800000"/>
            <a:headEnd/>
            <a:tailEnd/>
          </a:ln>
        </p:spPr>
        <p:txBody>
          <a:bodyPr wrap="none" anchor="ctr"/>
          <a:lstStyle/>
          <a:p>
            <a:endParaRPr lang="en-US">
              <a:latin typeface="Calibri" pitchFamily="34" charset="0"/>
            </a:endParaRPr>
          </a:p>
        </p:txBody>
      </p:sp>
      <p:sp>
        <p:nvSpPr>
          <p:cNvPr id="86022" name="Rectangle 6"/>
          <p:cNvSpPr>
            <a:spLocks noGrp="1" noRot="1" noChangeAspect="1" noChangeArrowheads="1" noTextEdit="1"/>
          </p:cNvSpPr>
          <p:nvPr>
            <p:ph type="sldImg"/>
          </p:nvPr>
        </p:nvSpPr>
        <p:spPr bwMode="auto">
          <a:xfrm>
            <a:off x="1150938" y="692150"/>
            <a:ext cx="4556125" cy="3416300"/>
          </a:xfrm>
          <a:noFill/>
          <a:ln cap="flat">
            <a:solidFill>
              <a:srgbClr val="000000"/>
            </a:solidFill>
            <a:miter lim="800000"/>
            <a:headEnd/>
            <a:tailEnd/>
          </a:ln>
        </p:spPr>
      </p:sp>
      <p:sp>
        <p:nvSpPr>
          <p:cNvPr id="86023" name="Rectangle 7"/>
          <p:cNvSpPr>
            <a:spLocks noGrp="1" noChangeArrowheads="1"/>
          </p:cNvSpPr>
          <p:nvPr>
            <p:ph type="body" idx="1"/>
          </p:nvPr>
        </p:nvSpPr>
        <p:spPr bwMode="auto">
          <a:noFill/>
        </p:spPr>
        <p:txBody>
          <a:bodyPr/>
          <a:lstStyle/>
          <a:p>
            <a:pPr eaLnBrk="1" hangingPunct="1">
              <a:spcBef>
                <a:spcPct val="0"/>
              </a:spcBef>
              <a:tabLst>
                <a:tab pos="228600" algn="l"/>
              </a:tabLst>
            </a:pPr>
            <a:endParaRPr lang="en-IN"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ChangeArrowheads="1"/>
          </p:cNvSpPr>
          <p:nvPr/>
        </p:nvSpPr>
        <p:spPr bwMode="auto">
          <a:xfrm>
            <a:off x="3884613" y="0"/>
            <a:ext cx="2973387" cy="455613"/>
          </a:xfrm>
          <a:prstGeom prst="rect">
            <a:avLst/>
          </a:prstGeom>
          <a:noFill/>
          <a:ln w="12700">
            <a:noFill/>
            <a:miter lim="800000"/>
            <a:headEnd/>
            <a:tailEnd/>
          </a:ln>
        </p:spPr>
        <p:txBody>
          <a:bodyPr wrap="none" anchor="ctr"/>
          <a:lstStyle/>
          <a:p>
            <a:endParaRPr lang="en-US">
              <a:latin typeface="Calibri" pitchFamily="34" charset="0"/>
            </a:endParaRPr>
          </a:p>
        </p:txBody>
      </p:sp>
      <p:sp>
        <p:nvSpPr>
          <p:cNvPr id="86019" name="Rectangle 3"/>
          <p:cNvSpPr>
            <a:spLocks noChangeArrowheads="1"/>
          </p:cNvSpPr>
          <p:nvPr/>
        </p:nvSpPr>
        <p:spPr bwMode="auto">
          <a:xfrm>
            <a:off x="3884613" y="8685213"/>
            <a:ext cx="2973387" cy="458787"/>
          </a:xfrm>
          <a:prstGeom prst="rect">
            <a:avLst/>
          </a:prstGeom>
          <a:noFill/>
          <a:ln w="12700">
            <a:noFill/>
            <a:miter lim="800000"/>
            <a:headEnd/>
            <a:tailEnd/>
          </a:ln>
        </p:spPr>
        <p:txBody>
          <a:bodyPr lIns="19050" tIns="0" rIns="19050" bIns="0" anchor="b"/>
          <a:lstStyle/>
          <a:p>
            <a:pPr algn="r" defTabSz="933450"/>
            <a:r>
              <a:rPr lang="en-IN" sz="1000" i="1">
                <a:latin typeface="Calibri" pitchFamily="34" charset="0"/>
              </a:rPr>
              <a:t>34</a:t>
            </a:r>
          </a:p>
        </p:txBody>
      </p:sp>
      <p:sp>
        <p:nvSpPr>
          <p:cNvPr id="86020" name="Rectangle 4"/>
          <p:cNvSpPr>
            <a:spLocks noChangeArrowheads="1"/>
          </p:cNvSpPr>
          <p:nvPr/>
        </p:nvSpPr>
        <p:spPr bwMode="auto">
          <a:xfrm>
            <a:off x="0" y="8685213"/>
            <a:ext cx="2971800" cy="458787"/>
          </a:xfrm>
          <a:prstGeom prst="rect">
            <a:avLst/>
          </a:prstGeom>
          <a:noFill/>
          <a:ln w="12700">
            <a:noFill/>
            <a:miter lim="800000"/>
            <a:headEnd/>
            <a:tailEnd/>
          </a:ln>
        </p:spPr>
        <p:txBody>
          <a:bodyPr lIns="19050" tIns="0" rIns="19050" bIns="0" anchor="b"/>
          <a:lstStyle/>
          <a:p>
            <a:pPr defTabSz="933450"/>
            <a:r>
              <a:rPr lang="en-IN" sz="1000" i="1">
                <a:latin typeface="Calibri" pitchFamily="34" charset="0"/>
              </a:rPr>
              <a:t>Praxair Semiconductor Manufacturing Technology, Module 3: Semiconductor Manufacturing Processes</a:t>
            </a:r>
          </a:p>
        </p:txBody>
      </p:sp>
      <p:sp>
        <p:nvSpPr>
          <p:cNvPr id="86021" name="Rectangle 5"/>
          <p:cNvSpPr>
            <a:spLocks noChangeArrowheads="1"/>
          </p:cNvSpPr>
          <p:nvPr/>
        </p:nvSpPr>
        <p:spPr bwMode="auto">
          <a:xfrm>
            <a:off x="0" y="0"/>
            <a:ext cx="2971800" cy="455613"/>
          </a:xfrm>
          <a:prstGeom prst="rect">
            <a:avLst/>
          </a:prstGeom>
          <a:noFill/>
          <a:ln w="12700">
            <a:noFill/>
            <a:miter lim="800000"/>
            <a:headEnd/>
            <a:tailEnd/>
          </a:ln>
        </p:spPr>
        <p:txBody>
          <a:bodyPr wrap="none" anchor="ctr"/>
          <a:lstStyle/>
          <a:p>
            <a:endParaRPr lang="en-US">
              <a:latin typeface="Calibri" pitchFamily="34" charset="0"/>
            </a:endParaRPr>
          </a:p>
        </p:txBody>
      </p:sp>
      <p:sp>
        <p:nvSpPr>
          <p:cNvPr id="86022" name="Rectangle 6"/>
          <p:cNvSpPr>
            <a:spLocks noGrp="1" noRot="1" noChangeAspect="1" noChangeArrowheads="1" noTextEdit="1"/>
          </p:cNvSpPr>
          <p:nvPr>
            <p:ph type="sldImg"/>
          </p:nvPr>
        </p:nvSpPr>
        <p:spPr bwMode="auto">
          <a:xfrm>
            <a:off x="1150938" y="692150"/>
            <a:ext cx="4556125" cy="3416300"/>
          </a:xfrm>
          <a:noFill/>
          <a:ln cap="flat">
            <a:solidFill>
              <a:srgbClr val="000000"/>
            </a:solidFill>
            <a:miter lim="800000"/>
            <a:headEnd/>
            <a:tailEnd/>
          </a:ln>
        </p:spPr>
      </p:sp>
      <p:sp>
        <p:nvSpPr>
          <p:cNvPr id="86023" name="Rectangle 7"/>
          <p:cNvSpPr>
            <a:spLocks noGrp="1" noChangeArrowheads="1"/>
          </p:cNvSpPr>
          <p:nvPr>
            <p:ph type="body" idx="1"/>
          </p:nvPr>
        </p:nvSpPr>
        <p:spPr bwMode="auto">
          <a:noFill/>
        </p:spPr>
        <p:txBody>
          <a:bodyPr/>
          <a:lstStyle/>
          <a:p>
            <a:pPr eaLnBrk="1" hangingPunct="1">
              <a:spcBef>
                <a:spcPct val="0"/>
              </a:spcBef>
              <a:tabLst>
                <a:tab pos="228600" algn="l"/>
              </a:tabLst>
            </a:pPr>
            <a:endParaRPr lang="en-IN"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ChangeArrowheads="1"/>
          </p:cNvSpPr>
          <p:nvPr/>
        </p:nvSpPr>
        <p:spPr bwMode="auto">
          <a:xfrm>
            <a:off x="3884613" y="0"/>
            <a:ext cx="2973387" cy="455613"/>
          </a:xfrm>
          <a:prstGeom prst="rect">
            <a:avLst/>
          </a:prstGeom>
          <a:noFill/>
          <a:ln w="12700">
            <a:noFill/>
            <a:miter lim="800000"/>
            <a:headEnd/>
            <a:tailEnd/>
          </a:ln>
        </p:spPr>
        <p:txBody>
          <a:bodyPr wrap="none" anchor="ctr"/>
          <a:lstStyle/>
          <a:p>
            <a:endParaRPr lang="en-US">
              <a:latin typeface="Calibri" pitchFamily="34" charset="0"/>
            </a:endParaRPr>
          </a:p>
        </p:txBody>
      </p:sp>
      <p:sp>
        <p:nvSpPr>
          <p:cNvPr id="86019" name="Rectangle 3"/>
          <p:cNvSpPr>
            <a:spLocks noChangeArrowheads="1"/>
          </p:cNvSpPr>
          <p:nvPr/>
        </p:nvSpPr>
        <p:spPr bwMode="auto">
          <a:xfrm>
            <a:off x="3884613" y="8685213"/>
            <a:ext cx="2973387" cy="458787"/>
          </a:xfrm>
          <a:prstGeom prst="rect">
            <a:avLst/>
          </a:prstGeom>
          <a:noFill/>
          <a:ln w="12700">
            <a:noFill/>
            <a:miter lim="800000"/>
            <a:headEnd/>
            <a:tailEnd/>
          </a:ln>
        </p:spPr>
        <p:txBody>
          <a:bodyPr lIns="19050" tIns="0" rIns="19050" bIns="0" anchor="b"/>
          <a:lstStyle/>
          <a:p>
            <a:pPr algn="r" defTabSz="933450"/>
            <a:r>
              <a:rPr lang="en-IN" sz="1000" i="1">
                <a:latin typeface="Calibri" pitchFamily="34" charset="0"/>
              </a:rPr>
              <a:t>34</a:t>
            </a:r>
          </a:p>
        </p:txBody>
      </p:sp>
      <p:sp>
        <p:nvSpPr>
          <p:cNvPr id="86020" name="Rectangle 4"/>
          <p:cNvSpPr>
            <a:spLocks noChangeArrowheads="1"/>
          </p:cNvSpPr>
          <p:nvPr/>
        </p:nvSpPr>
        <p:spPr bwMode="auto">
          <a:xfrm>
            <a:off x="0" y="8685213"/>
            <a:ext cx="2971800" cy="458787"/>
          </a:xfrm>
          <a:prstGeom prst="rect">
            <a:avLst/>
          </a:prstGeom>
          <a:noFill/>
          <a:ln w="12700">
            <a:noFill/>
            <a:miter lim="800000"/>
            <a:headEnd/>
            <a:tailEnd/>
          </a:ln>
        </p:spPr>
        <p:txBody>
          <a:bodyPr lIns="19050" tIns="0" rIns="19050" bIns="0" anchor="b"/>
          <a:lstStyle/>
          <a:p>
            <a:pPr defTabSz="933450"/>
            <a:r>
              <a:rPr lang="en-IN" sz="1000" i="1">
                <a:latin typeface="Calibri" pitchFamily="34" charset="0"/>
              </a:rPr>
              <a:t>Praxair Semiconductor Manufacturing Technology, Module 3: Semiconductor Manufacturing Processes</a:t>
            </a:r>
          </a:p>
        </p:txBody>
      </p:sp>
      <p:sp>
        <p:nvSpPr>
          <p:cNvPr id="86021" name="Rectangle 5"/>
          <p:cNvSpPr>
            <a:spLocks noChangeArrowheads="1"/>
          </p:cNvSpPr>
          <p:nvPr/>
        </p:nvSpPr>
        <p:spPr bwMode="auto">
          <a:xfrm>
            <a:off x="0" y="0"/>
            <a:ext cx="2971800" cy="455613"/>
          </a:xfrm>
          <a:prstGeom prst="rect">
            <a:avLst/>
          </a:prstGeom>
          <a:noFill/>
          <a:ln w="12700">
            <a:noFill/>
            <a:miter lim="800000"/>
            <a:headEnd/>
            <a:tailEnd/>
          </a:ln>
        </p:spPr>
        <p:txBody>
          <a:bodyPr wrap="none" anchor="ctr"/>
          <a:lstStyle/>
          <a:p>
            <a:endParaRPr lang="en-US">
              <a:latin typeface="Calibri" pitchFamily="34" charset="0"/>
            </a:endParaRPr>
          </a:p>
        </p:txBody>
      </p:sp>
      <p:sp>
        <p:nvSpPr>
          <p:cNvPr id="86022" name="Rectangle 6"/>
          <p:cNvSpPr>
            <a:spLocks noGrp="1" noRot="1" noChangeAspect="1" noChangeArrowheads="1" noTextEdit="1"/>
          </p:cNvSpPr>
          <p:nvPr>
            <p:ph type="sldImg"/>
          </p:nvPr>
        </p:nvSpPr>
        <p:spPr bwMode="auto">
          <a:xfrm>
            <a:off x="1150938" y="692150"/>
            <a:ext cx="4556125" cy="3416300"/>
          </a:xfrm>
          <a:noFill/>
          <a:ln cap="flat">
            <a:solidFill>
              <a:srgbClr val="000000"/>
            </a:solidFill>
            <a:miter lim="800000"/>
            <a:headEnd/>
            <a:tailEnd/>
          </a:ln>
        </p:spPr>
      </p:sp>
      <p:sp>
        <p:nvSpPr>
          <p:cNvPr id="86023" name="Rectangle 7"/>
          <p:cNvSpPr>
            <a:spLocks noGrp="1" noChangeArrowheads="1"/>
          </p:cNvSpPr>
          <p:nvPr>
            <p:ph type="body" idx="1"/>
          </p:nvPr>
        </p:nvSpPr>
        <p:spPr bwMode="auto">
          <a:noFill/>
        </p:spPr>
        <p:txBody>
          <a:bodyPr/>
          <a:lstStyle/>
          <a:p>
            <a:pPr eaLnBrk="1" hangingPunct="1">
              <a:spcBef>
                <a:spcPct val="0"/>
              </a:spcBef>
              <a:tabLst>
                <a:tab pos="228600" algn="l"/>
              </a:tabLst>
            </a:pPr>
            <a:endParaRPr lang="en-IN"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ChangeArrowheads="1"/>
          </p:cNvSpPr>
          <p:nvPr/>
        </p:nvSpPr>
        <p:spPr bwMode="auto">
          <a:xfrm>
            <a:off x="3884613" y="0"/>
            <a:ext cx="2973387" cy="455613"/>
          </a:xfrm>
          <a:prstGeom prst="rect">
            <a:avLst/>
          </a:prstGeom>
          <a:noFill/>
          <a:ln w="12700">
            <a:noFill/>
            <a:miter lim="800000"/>
            <a:headEnd/>
            <a:tailEnd/>
          </a:ln>
        </p:spPr>
        <p:txBody>
          <a:bodyPr wrap="none" anchor="ctr"/>
          <a:lstStyle/>
          <a:p>
            <a:endParaRPr lang="en-US">
              <a:latin typeface="Calibri" pitchFamily="34" charset="0"/>
            </a:endParaRPr>
          </a:p>
        </p:txBody>
      </p:sp>
      <p:sp>
        <p:nvSpPr>
          <p:cNvPr id="86019" name="Rectangle 3"/>
          <p:cNvSpPr>
            <a:spLocks noChangeArrowheads="1"/>
          </p:cNvSpPr>
          <p:nvPr/>
        </p:nvSpPr>
        <p:spPr bwMode="auto">
          <a:xfrm>
            <a:off x="3884613" y="8685213"/>
            <a:ext cx="2973387" cy="458787"/>
          </a:xfrm>
          <a:prstGeom prst="rect">
            <a:avLst/>
          </a:prstGeom>
          <a:noFill/>
          <a:ln w="12700">
            <a:noFill/>
            <a:miter lim="800000"/>
            <a:headEnd/>
            <a:tailEnd/>
          </a:ln>
        </p:spPr>
        <p:txBody>
          <a:bodyPr lIns="19050" tIns="0" rIns="19050" bIns="0" anchor="b"/>
          <a:lstStyle/>
          <a:p>
            <a:pPr algn="r" defTabSz="933450"/>
            <a:r>
              <a:rPr lang="en-IN" sz="1000" i="1">
                <a:latin typeface="Calibri" pitchFamily="34" charset="0"/>
              </a:rPr>
              <a:t>34</a:t>
            </a:r>
          </a:p>
        </p:txBody>
      </p:sp>
      <p:sp>
        <p:nvSpPr>
          <p:cNvPr id="86020" name="Rectangle 4"/>
          <p:cNvSpPr>
            <a:spLocks noChangeArrowheads="1"/>
          </p:cNvSpPr>
          <p:nvPr/>
        </p:nvSpPr>
        <p:spPr bwMode="auto">
          <a:xfrm>
            <a:off x="0" y="8685213"/>
            <a:ext cx="2971800" cy="458787"/>
          </a:xfrm>
          <a:prstGeom prst="rect">
            <a:avLst/>
          </a:prstGeom>
          <a:noFill/>
          <a:ln w="12700">
            <a:noFill/>
            <a:miter lim="800000"/>
            <a:headEnd/>
            <a:tailEnd/>
          </a:ln>
        </p:spPr>
        <p:txBody>
          <a:bodyPr lIns="19050" tIns="0" rIns="19050" bIns="0" anchor="b"/>
          <a:lstStyle/>
          <a:p>
            <a:pPr defTabSz="933450"/>
            <a:r>
              <a:rPr lang="en-IN" sz="1000" i="1">
                <a:latin typeface="Calibri" pitchFamily="34" charset="0"/>
              </a:rPr>
              <a:t>Praxair Semiconductor Manufacturing Technology, Module 3: Semiconductor Manufacturing Processes</a:t>
            </a:r>
          </a:p>
        </p:txBody>
      </p:sp>
      <p:sp>
        <p:nvSpPr>
          <p:cNvPr id="86021" name="Rectangle 5"/>
          <p:cNvSpPr>
            <a:spLocks noChangeArrowheads="1"/>
          </p:cNvSpPr>
          <p:nvPr/>
        </p:nvSpPr>
        <p:spPr bwMode="auto">
          <a:xfrm>
            <a:off x="0" y="0"/>
            <a:ext cx="2971800" cy="455613"/>
          </a:xfrm>
          <a:prstGeom prst="rect">
            <a:avLst/>
          </a:prstGeom>
          <a:noFill/>
          <a:ln w="12700">
            <a:noFill/>
            <a:miter lim="800000"/>
            <a:headEnd/>
            <a:tailEnd/>
          </a:ln>
        </p:spPr>
        <p:txBody>
          <a:bodyPr wrap="none" anchor="ctr"/>
          <a:lstStyle/>
          <a:p>
            <a:endParaRPr lang="en-US">
              <a:latin typeface="Calibri" pitchFamily="34" charset="0"/>
            </a:endParaRPr>
          </a:p>
        </p:txBody>
      </p:sp>
      <p:sp>
        <p:nvSpPr>
          <p:cNvPr id="86022" name="Rectangle 6"/>
          <p:cNvSpPr>
            <a:spLocks noGrp="1" noRot="1" noChangeAspect="1" noChangeArrowheads="1" noTextEdit="1"/>
          </p:cNvSpPr>
          <p:nvPr>
            <p:ph type="sldImg"/>
          </p:nvPr>
        </p:nvSpPr>
        <p:spPr bwMode="auto">
          <a:xfrm>
            <a:off x="1150938" y="692150"/>
            <a:ext cx="4556125" cy="3416300"/>
          </a:xfrm>
          <a:noFill/>
          <a:ln cap="flat">
            <a:solidFill>
              <a:srgbClr val="000000"/>
            </a:solidFill>
            <a:miter lim="800000"/>
            <a:headEnd/>
            <a:tailEnd/>
          </a:ln>
        </p:spPr>
      </p:sp>
      <p:sp>
        <p:nvSpPr>
          <p:cNvPr id="86023" name="Rectangle 7"/>
          <p:cNvSpPr>
            <a:spLocks noGrp="1" noChangeArrowheads="1"/>
          </p:cNvSpPr>
          <p:nvPr>
            <p:ph type="body" idx="1"/>
          </p:nvPr>
        </p:nvSpPr>
        <p:spPr bwMode="auto">
          <a:noFill/>
        </p:spPr>
        <p:txBody>
          <a:bodyPr/>
          <a:lstStyle/>
          <a:p>
            <a:pPr eaLnBrk="1" hangingPunct="1">
              <a:spcBef>
                <a:spcPct val="0"/>
              </a:spcBef>
              <a:tabLst>
                <a:tab pos="228600" algn="l"/>
              </a:tabLst>
            </a:pPr>
            <a:endParaRPr lang="en-IN"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ChangeArrowheads="1"/>
          </p:cNvSpPr>
          <p:nvPr/>
        </p:nvSpPr>
        <p:spPr bwMode="auto">
          <a:xfrm>
            <a:off x="3884613" y="0"/>
            <a:ext cx="2973387" cy="455613"/>
          </a:xfrm>
          <a:prstGeom prst="rect">
            <a:avLst/>
          </a:prstGeom>
          <a:noFill/>
          <a:ln w="12700">
            <a:noFill/>
            <a:miter lim="800000"/>
            <a:headEnd/>
            <a:tailEnd/>
          </a:ln>
        </p:spPr>
        <p:txBody>
          <a:bodyPr wrap="none" anchor="ctr"/>
          <a:lstStyle/>
          <a:p>
            <a:endParaRPr lang="en-US">
              <a:latin typeface="Calibri" pitchFamily="34" charset="0"/>
            </a:endParaRPr>
          </a:p>
        </p:txBody>
      </p:sp>
      <p:sp>
        <p:nvSpPr>
          <p:cNvPr id="86019" name="Rectangle 3"/>
          <p:cNvSpPr>
            <a:spLocks noChangeArrowheads="1"/>
          </p:cNvSpPr>
          <p:nvPr/>
        </p:nvSpPr>
        <p:spPr bwMode="auto">
          <a:xfrm>
            <a:off x="3884613" y="8685213"/>
            <a:ext cx="2973387" cy="458787"/>
          </a:xfrm>
          <a:prstGeom prst="rect">
            <a:avLst/>
          </a:prstGeom>
          <a:noFill/>
          <a:ln w="12700">
            <a:noFill/>
            <a:miter lim="800000"/>
            <a:headEnd/>
            <a:tailEnd/>
          </a:ln>
        </p:spPr>
        <p:txBody>
          <a:bodyPr lIns="19050" tIns="0" rIns="19050" bIns="0" anchor="b"/>
          <a:lstStyle/>
          <a:p>
            <a:pPr algn="r" defTabSz="933450"/>
            <a:r>
              <a:rPr lang="en-IN" sz="1000" i="1">
                <a:latin typeface="Calibri" pitchFamily="34" charset="0"/>
              </a:rPr>
              <a:t>34</a:t>
            </a:r>
          </a:p>
        </p:txBody>
      </p:sp>
      <p:sp>
        <p:nvSpPr>
          <p:cNvPr id="86020" name="Rectangle 4"/>
          <p:cNvSpPr>
            <a:spLocks noChangeArrowheads="1"/>
          </p:cNvSpPr>
          <p:nvPr/>
        </p:nvSpPr>
        <p:spPr bwMode="auto">
          <a:xfrm>
            <a:off x="0" y="8685213"/>
            <a:ext cx="2971800" cy="458787"/>
          </a:xfrm>
          <a:prstGeom prst="rect">
            <a:avLst/>
          </a:prstGeom>
          <a:noFill/>
          <a:ln w="12700">
            <a:noFill/>
            <a:miter lim="800000"/>
            <a:headEnd/>
            <a:tailEnd/>
          </a:ln>
        </p:spPr>
        <p:txBody>
          <a:bodyPr lIns="19050" tIns="0" rIns="19050" bIns="0" anchor="b"/>
          <a:lstStyle/>
          <a:p>
            <a:pPr defTabSz="933450"/>
            <a:r>
              <a:rPr lang="en-IN" sz="1000" i="1">
                <a:latin typeface="Calibri" pitchFamily="34" charset="0"/>
              </a:rPr>
              <a:t>Praxair Semiconductor Manufacturing Technology, Module 3: Semiconductor Manufacturing Processes</a:t>
            </a:r>
          </a:p>
        </p:txBody>
      </p:sp>
      <p:sp>
        <p:nvSpPr>
          <p:cNvPr id="86021" name="Rectangle 5"/>
          <p:cNvSpPr>
            <a:spLocks noChangeArrowheads="1"/>
          </p:cNvSpPr>
          <p:nvPr/>
        </p:nvSpPr>
        <p:spPr bwMode="auto">
          <a:xfrm>
            <a:off x="0" y="0"/>
            <a:ext cx="2971800" cy="455613"/>
          </a:xfrm>
          <a:prstGeom prst="rect">
            <a:avLst/>
          </a:prstGeom>
          <a:noFill/>
          <a:ln w="12700">
            <a:noFill/>
            <a:miter lim="800000"/>
            <a:headEnd/>
            <a:tailEnd/>
          </a:ln>
        </p:spPr>
        <p:txBody>
          <a:bodyPr wrap="none" anchor="ctr"/>
          <a:lstStyle/>
          <a:p>
            <a:endParaRPr lang="en-US">
              <a:latin typeface="Calibri" pitchFamily="34" charset="0"/>
            </a:endParaRPr>
          </a:p>
        </p:txBody>
      </p:sp>
      <p:sp>
        <p:nvSpPr>
          <p:cNvPr id="86022" name="Rectangle 6"/>
          <p:cNvSpPr>
            <a:spLocks noGrp="1" noRot="1" noChangeAspect="1" noChangeArrowheads="1" noTextEdit="1"/>
          </p:cNvSpPr>
          <p:nvPr>
            <p:ph type="sldImg"/>
          </p:nvPr>
        </p:nvSpPr>
        <p:spPr bwMode="auto">
          <a:xfrm>
            <a:off x="1150938" y="692150"/>
            <a:ext cx="4556125" cy="3416300"/>
          </a:xfrm>
          <a:noFill/>
          <a:ln cap="flat">
            <a:solidFill>
              <a:srgbClr val="000000"/>
            </a:solidFill>
            <a:miter lim="800000"/>
            <a:headEnd/>
            <a:tailEnd/>
          </a:ln>
        </p:spPr>
      </p:sp>
      <p:sp>
        <p:nvSpPr>
          <p:cNvPr id="86023" name="Rectangle 7"/>
          <p:cNvSpPr>
            <a:spLocks noGrp="1" noChangeArrowheads="1"/>
          </p:cNvSpPr>
          <p:nvPr>
            <p:ph type="body" idx="1"/>
          </p:nvPr>
        </p:nvSpPr>
        <p:spPr bwMode="auto">
          <a:noFill/>
        </p:spPr>
        <p:txBody>
          <a:bodyPr/>
          <a:lstStyle/>
          <a:p>
            <a:pPr eaLnBrk="1" hangingPunct="1">
              <a:spcBef>
                <a:spcPct val="0"/>
              </a:spcBef>
              <a:tabLst>
                <a:tab pos="228600" algn="l"/>
              </a:tabLst>
            </a:pPr>
            <a:endParaRPr lang="en-IN"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ChangeArrowheads="1"/>
          </p:cNvSpPr>
          <p:nvPr/>
        </p:nvSpPr>
        <p:spPr bwMode="auto">
          <a:xfrm>
            <a:off x="3884613" y="0"/>
            <a:ext cx="2973387" cy="455613"/>
          </a:xfrm>
          <a:prstGeom prst="rect">
            <a:avLst/>
          </a:prstGeom>
          <a:noFill/>
          <a:ln w="12700">
            <a:noFill/>
            <a:miter lim="800000"/>
            <a:headEnd/>
            <a:tailEnd/>
          </a:ln>
        </p:spPr>
        <p:txBody>
          <a:bodyPr wrap="none" anchor="ctr"/>
          <a:lstStyle/>
          <a:p>
            <a:endParaRPr lang="en-US">
              <a:latin typeface="Calibri" pitchFamily="34" charset="0"/>
            </a:endParaRPr>
          </a:p>
        </p:txBody>
      </p:sp>
      <p:sp>
        <p:nvSpPr>
          <p:cNvPr id="86019" name="Rectangle 3"/>
          <p:cNvSpPr>
            <a:spLocks noChangeArrowheads="1"/>
          </p:cNvSpPr>
          <p:nvPr/>
        </p:nvSpPr>
        <p:spPr bwMode="auto">
          <a:xfrm>
            <a:off x="3884613" y="8685213"/>
            <a:ext cx="2973387" cy="458787"/>
          </a:xfrm>
          <a:prstGeom prst="rect">
            <a:avLst/>
          </a:prstGeom>
          <a:noFill/>
          <a:ln w="12700">
            <a:noFill/>
            <a:miter lim="800000"/>
            <a:headEnd/>
            <a:tailEnd/>
          </a:ln>
        </p:spPr>
        <p:txBody>
          <a:bodyPr lIns="19050" tIns="0" rIns="19050" bIns="0" anchor="b"/>
          <a:lstStyle/>
          <a:p>
            <a:pPr algn="r" defTabSz="933450"/>
            <a:r>
              <a:rPr lang="en-IN" sz="1000" i="1">
                <a:latin typeface="Calibri" pitchFamily="34" charset="0"/>
              </a:rPr>
              <a:t>34</a:t>
            </a:r>
          </a:p>
        </p:txBody>
      </p:sp>
      <p:sp>
        <p:nvSpPr>
          <p:cNvPr id="86020" name="Rectangle 4"/>
          <p:cNvSpPr>
            <a:spLocks noChangeArrowheads="1"/>
          </p:cNvSpPr>
          <p:nvPr/>
        </p:nvSpPr>
        <p:spPr bwMode="auto">
          <a:xfrm>
            <a:off x="0" y="8685213"/>
            <a:ext cx="2971800" cy="458787"/>
          </a:xfrm>
          <a:prstGeom prst="rect">
            <a:avLst/>
          </a:prstGeom>
          <a:noFill/>
          <a:ln w="12700">
            <a:noFill/>
            <a:miter lim="800000"/>
            <a:headEnd/>
            <a:tailEnd/>
          </a:ln>
        </p:spPr>
        <p:txBody>
          <a:bodyPr lIns="19050" tIns="0" rIns="19050" bIns="0" anchor="b"/>
          <a:lstStyle/>
          <a:p>
            <a:pPr defTabSz="933450"/>
            <a:r>
              <a:rPr lang="en-IN" sz="1000" i="1">
                <a:latin typeface="Calibri" pitchFamily="34" charset="0"/>
              </a:rPr>
              <a:t>Praxair Semiconductor Manufacturing Technology, Module 3: Semiconductor Manufacturing Processes</a:t>
            </a:r>
          </a:p>
        </p:txBody>
      </p:sp>
      <p:sp>
        <p:nvSpPr>
          <p:cNvPr id="86021" name="Rectangle 5"/>
          <p:cNvSpPr>
            <a:spLocks noChangeArrowheads="1"/>
          </p:cNvSpPr>
          <p:nvPr/>
        </p:nvSpPr>
        <p:spPr bwMode="auto">
          <a:xfrm>
            <a:off x="0" y="0"/>
            <a:ext cx="2971800" cy="455613"/>
          </a:xfrm>
          <a:prstGeom prst="rect">
            <a:avLst/>
          </a:prstGeom>
          <a:noFill/>
          <a:ln w="12700">
            <a:noFill/>
            <a:miter lim="800000"/>
            <a:headEnd/>
            <a:tailEnd/>
          </a:ln>
        </p:spPr>
        <p:txBody>
          <a:bodyPr wrap="none" anchor="ctr"/>
          <a:lstStyle/>
          <a:p>
            <a:endParaRPr lang="en-US">
              <a:latin typeface="Calibri" pitchFamily="34" charset="0"/>
            </a:endParaRPr>
          </a:p>
        </p:txBody>
      </p:sp>
      <p:sp>
        <p:nvSpPr>
          <p:cNvPr id="86022" name="Rectangle 6"/>
          <p:cNvSpPr>
            <a:spLocks noGrp="1" noRot="1" noChangeAspect="1" noChangeArrowheads="1" noTextEdit="1"/>
          </p:cNvSpPr>
          <p:nvPr>
            <p:ph type="sldImg"/>
          </p:nvPr>
        </p:nvSpPr>
        <p:spPr bwMode="auto">
          <a:xfrm>
            <a:off x="1150938" y="692150"/>
            <a:ext cx="4556125" cy="3416300"/>
          </a:xfrm>
          <a:noFill/>
          <a:ln cap="flat">
            <a:solidFill>
              <a:srgbClr val="000000"/>
            </a:solidFill>
            <a:miter lim="800000"/>
            <a:headEnd/>
            <a:tailEnd/>
          </a:ln>
        </p:spPr>
      </p:sp>
      <p:sp>
        <p:nvSpPr>
          <p:cNvPr id="86023" name="Rectangle 7"/>
          <p:cNvSpPr>
            <a:spLocks noGrp="1" noChangeArrowheads="1"/>
          </p:cNvSpPr>
          <p:nvPr>
            <p:ph type="body" idx="1"/>
          </p:nvPr>
        </p:nvSpPr>
        <p:spPr bwMode="auto">
          <a:noFill/>
        </p:spPr>
        <p:txBody>
          <a:bodyPr/>
          <a:lstStyle/>
          <a:p>
            <a:pPr eaLnBrk="1" hangingPunct="1">
              <a:spcBef>
                <a:spcPct val="0"/>
              </a:spcBef>
              <a:tabLst>
                <a:tab pos="228600" algn="l"/>
              </a:tabLst>
            </a:pPr>
            <a:endParaRPr lang="en-IN"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ChangeArrowheads="1"/>
          </p:cNvSpPr>
          <p:nvPr/>
        </p:nvSpPr>
        <p:spPr bwMode="auto">
          <a:xfrm>
            <a:off x="3884613" y="0"/>
            <a:ext cx="2973387" cy="455613"/>
          </a:xfrm>
          <a:prstGeom prst="rect">
            <a:avLst/>
          </a:prstGeom>
          <a:noFill/>
          <a:ln w="12700">
            <a:noFill/>
            <a:miter lim="800000"/>
            <a:headEnd/>
            <a:tailEnd/>
          </a:ln>
        </p:spPr>
        <p:txBody>
          <a:bodyPr wrap="none" anchor="ctr"/>
          <a:lstStyle/>
          <a:p>
            <a:endParaRPr lang="en-US">
              <a:latin typeface="Calibri" pitchFamily="34" charset="0"/>
            </a:endParaRPr>
          </a:p>
        </p:txBody>
      </p:sp>
      <p:sp>
        <p:nvSpPr>
          <p:cNvPr id="86019" name="Rectangle 3"/>
          <p:cNvSpPr>
            <a:spLocks noChangeArrowheads="1"/>
          </p:cNvSpPr>
          <p:nvPr/>
        </p:nvSpPr>
        <p:spPr bwMode="auto">
          <a:xfrm>
            <a:off x="3884613" y="8685213"/>
            <a:ext cx="2973387" cy="458787"/>
          </a:xfrm>
          <a:prstGeom prst="rect">
            <a:avLst/>
          </a:prstGeom>
          <a:noFill/>
          <a:ln w="12700">
            <a:noFill/>
            <a:miter lim="800000"/>
            <a:headEnd/>
            <a:tailEnd/>
          </a:ln>
        </p:spPr>
        <p:txBody>
          <a:bodyPr lIns="19050" tIns="0" rIns="19050" bIns="0" anchor="b"/>
          <a:lstStyle/>
          <a:p>
            <a:pPr algn="r" defTabSz="933450"/>
            <a:r>
              <a:rPr lang="en-IN" sz="1000" i="1">
                <a:latin typeface="Calibri" pitchFamily="34" charset="0"/>
              </a:rPr>
              <a:t>34</a:t>
            </a:r>
          </a:p>
        </p:txBody>
      </p:sp>
      <p:sp>
        <p:nvSpPr>
          <p:cNvPr id="86020" name="Rectangle 4"/>
          <p:cNvSpPr>
            <a:spLocks noChangeArrowheads="1"/>
          </p:cNvSpPr>
          <p:nvPr/>
        </p:nvSpPr>
        <p:spPr bwMode="auto">
          <a:xfrm>
            <a:off x="0" y="8685213"/>
            <a:ext cx="2971800" cy="458787"/>
          </a:xfrm>
          <a:prstGeom prst="rect">
            <a:avLst/>
          </a:prstGeom>
          <a:noFill/>
          <a:ln w="12700">
            <a:noFill/>
            <a:miter lim="800000"/>
            <a:headEnd/>
            <a:tailEnd/>
          </a:ln>
        </p:spPr>
        <p:txBody>
          <a:bodyPr lIns="19050" tIns="0" rIns="19050" bIns="0" anchor="b"/>
          <a:lstStyle/>
          <a:p>
            <a:pPr defTabSz="933450"/>
            <a:r>
              <a:rPr lang="en-IN" sz="1000" i="1">
                <a:latin typeface="Calibri" pitchFamily="34" charset="0"/>
              </a:rPr>
              <a:t>Praxair Semiconductor Manufacturing Technology, Module 3: Semiconductor Manufacturing Processes</a:t>
            </a:r>
          </a:p>
        </p:txBody>
      </p:sp>
      <p:sp>
        <p:nvSpPr>
          <p:cNvPr id="86021" name="Rectangle 5"/>
          <p:cNvSpPr>
            <a:spLocks noChangeArrowheads="1"/>
          </p:cNvSpPr>
          <p:nvPr/>
        </p:nvSpPr>
        <p:spPr bwMode="auto">
          <a:xfrm>
            <a:off x="0" y="0"/>
            <a:ext cx="2971800" cy="455613"/>
          </a:xfrm>
          <a:prstGeom prst="rect">
            <a:avLst/>
          </a:prstGeom>
          <a:noFill/>
          <a:ln w="12700">
            <a:noFill/>
            <a:miter lim="800000"/>
            <a:headEnd/>
            <a:tailEnd/>
          </a:ln>
        </p:spPr>
        <p:txBody>
          <a:bodyPr wrap="none" anchor="ctr"/>
          <a:lstStyle/>
          <a:p>
            <a:endParaRPr lang="en-US">
              <a:latin typeface="Calibri" pitchFamily="34" charset="0"/>
            </a:endParaRPr>
          </a:p>
        </p:txBody>
      </p:sp>
      <p:sp>
        <p:nvSpPr>
          <p:cNvPr id="86022" name="Rectangle 6"/>
          <p:cNvSpPr>
            <a:spLocks noGrp="1" noRot="1" noChangeAspect="1" noChangeArrowheads="1" noTextEdit="1"/>
          </p:cNvSpPr>
          <p:nvPr>
            <p:ph type="sldImg"/>
          </p:nvPr>
        </p:nvSpPr>
        <p:spPr bwMode="auto">
          <a:xfrm>
            <a:off x="1150938" y="692150"/>
            <a:ext cx="4556125" cy="3416300"/>
          </a:xfrm>
          <a:noFill/>
          <a:ln cap="flat">
            <a:solidFill>
              <a:srgbClr val="000000"/>
            </a:solidFill>
            <a:miter lim="800000"/>
            <a:headEnd/>
            <a:tailEnd/>
          </a:ln>
        </p:spPr>
      </p:sp>
      <p:sp>
        <p:nvSpPr>
          <p:cNvPr id="86023" name="Rectangle 7"/>
          <p:cNvSpPr>
            <a:spLocks noGrp="1" noChangeArrowheads="1"/>
          </p:cNvSpPr>
          <p:nvPr>
            <p:ph type="body" idx="1"/>
          </p:nvPr>
        </p:nvSpPr>
        <p:spPr bwMode="auto">
          <a:noFill/>
        </p:spPr>
        <p:txBody>
          <a:bodyPr/>
          <a:lstStyle/>
          <a:p>
            <a:pPr eaLnBrk="1" hangingPunct="1">
              <a:spcBef>
                <a:spcPct val="0"/>
              </a:spcBef>
              <a:tabLst>
                <a:tab pos="228600" algn="l"/>
              </a:tabLst>
            </a:pPr>
            <a:endParaRPr lang="en-IN"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ChangeArrowheads="1"/>
          </p:cNvSpPr>
          <p:nvPr/>
        </p:nvSpPr>
        <p:spPr bwMode="auto">
          <a:xfrm>
            <a:off x="3884613" y="0"/>
            <a:ext cx="2973387" cy="455613"/>
          </a:xfrm>
          <a:prstGeom prst="rect">
            <a:avLst/>
          </a:prstGeom>
          <a:noFill/>
          <a:ln w="12700">
            <a:noFill/>
            <a:miter lim="800000"/>
            <a:headEnd/>
            <a:tailEnd/>
          </a:ln>
        </p:spPr>
        <p:txBody>
          <a:bodyPr wrap="none" anchor="ctr"/>
          <a:lstStyle/>
          <a:p>
            <a:endParaRPr lang="en-US">
              <a:latin typeface="Calibri" pitchFamily="34" charset="0"/>
            </a:endParaRPr>
          </a:p>
        </p:txBody>
      </p:sp>
      <p:sp>
        <p:nvSpPr>
          <p:cNvPr id="86019" name="Rectangle 3"/>
          <p:cNvSpPr>
            <a:spLocks noChangeArrowheads="1"/>
          </p:cNvSpPr>
          <p:nvPr/>
        </p:nvSpPr>
        <p:spPr bwMode="auto">
          <a:xfrm>
            <a:off x="3884613" y="8685213"/>
            <a:ext cx="2973387" cy="458787"/>
          </a:xfrm>
          <a:prstGeom prst="rect">
            <a:avLst/>
          </a:prstGeom>
          <a:noFill/>
          <a:ln w="12700">
            <a:noFill/>
            <a:miter lim="800000"/>
            <a:headEnd/>
            <a:tailEnd/>
          </a:ln>
        </p:spPr>
        <p:txBody>
          <a:bodyPr lIns="19050" tIns="0" rIns="19050" bIns="0" anchor="b"/>
          <a:lstStyle/>
          <a:p>
            <a:pPr algn="r" defTabSz="933450"/>
            <a:r>
              <a:rPr lang="en-IN" sz="1000" i="1">
                <a:latin typeface="Calibri" pitchFamily="34" charset="0"/>
              </a:rPr>
              <a:t>34</a:t>
            </a:r>
          </a:p>
        </p:txBody>
      </p:sp>
      <p:sp>
        <p:nvSpPr>
          <p:cNvPr id="86020" name="Rectangle 4"/>
          <p:cNvSpPr>
            <a:spLocks noChangeArrowheads="1"/>
          </p:cNvSpPr>
          <p:nvPr/>
        </p:nvSpPr>
        <p:spPr bwMode="auto">
          <a:xfrm>
            <a:off x="0" y="8685213"/>
            <a:ext cx="2971800" cy="458787"/>
          </a:xfrm>
          <a:prstGeom prst="rect">
            <a:avLst/>
          </a:prstGeom>
          <a:noFill/>
          <a:ln w="12700">
            <a:noFill/>
            <a:miter lim="800000"/>
            <a:headEnd/>
            <a:tailEnd/>
          </a:ln>
        </p:spPr>
        <p:txBody>
          <a:bodyPr lIns="19050" tIns="0" rIns="19050" bIns="0" anchor="b"/>
          <a:lstStyle/>
          <a:p>
            <a:pPr defTabSz="933450"/>
            <a:r>
              <a:rPr lang="en-IN" sz="1000" i="1">
                <a:latin typeface="Calibri" pitchFamily="34" charset="0"/>
              </a:rPr>
              <a:t>Praxair Semiconductor Manufacturing Technology, Module 3: Semiconductor Manufacturing Processes</a:t>
            </a:r>
          </a:p>
        </p:txBody>
      </p:sp>
      <p:sp>
        <p:nvSpPr>
          <p:cNvPr id="86021" name="Rectangle 5"/>
          <p:cNvSpPr>
            <a:spLocks noChangeArrowheads="1"/>
          </p:cNvSpPr>
          <p:nvPr/>
        </p:nvSpPr>
        <p:spPr bwMode="auto">
          <a:xfrm>
            <a:off x="0" y="0"/>
            <a:ext cx="2971800" cy="455613"/>
          </a:xfrm>
          <a:prstGeom prst="rect">
            <a:avLst/>
          </a:prstGeom>
          <a:noFill/>
          <a:ln w="12700">
            <a:noFill/>
            <a:miter lim="800000"/>
            <a:headEnd/>
            <a:tailEnd/>
          </a:ln>
        </p:spPr>
        <p:txBody>
          <a:bodyPr wrap="none" anchor="ctr"/>
          <a:lstStyle/>
          <a:p>
            <a:endParaRPr lang="en-US">
              <a:latin typeface="Calibri" pitchFamily="34" charset="0"/>
            </a:endParaRPr>
          </a:p>
        </p:txBody>
      </p:sp>
      <p:sp>
        <p:nvSpPr>
          <p:cNvPr id="86022" name="Rectangle 6"/>
          <p:cNvSpPr>
            <a:spLocks noGrp="1" noRot="1" noChangeAspect="1" noChangeArrowheads="1" noTextEdit="1"/>
          </p:cNvSpPr>
          <p:nvPr>
            <p:ph type="sldImg"/>
          </p:nvPr>
        </p:nvSpPr>
        <p:spPr bwMode="auto">
          <a:xfrm>
            <a:off x="1150938" y="692150"/>
            <a:ext cx="4556125" cy="3416300"/>
          </a:xfrm>
          <a:noFill/>
          <a:ln cap="flat">
            <a:solidFill>
              <a:srgbClr val="000000"/>
            </a:solidFill>
            <a:miter lim="800000"/>
            <a:headEnd/>
            <a:tailEnd/>
          </a:ln>
        </p:spPr>
      </p:sp>
      <p:sp>
        <p:nvSpPr>
          <p:cNvPr id="86023" name="Rectangle 7"/>
          <p:cNvSpPr>
            <a:spLocks noGrp="1" noChangeArrowheads="1"/>
          </p:cNvSpPr>
          <p:nvPr>
            <p:ph type="body" idx="1"/>
          </p:nvPr>
        </p:nvSpPr>
        <p:spPr bwMode="auto">
          <a:noFill/>
        </p:spPr>
        <p:txBody>
          <a:bodyPr/>
          <a:lstStyle/>
          <a:p>
            <a:pPr eaLnBrk="1" hangingPunct="1">
              <a:spcBef>
                <a:spcPct val="0"/>
              </a:spcBef>
              <a:tabLst>
                <a:tab pos="228600" algn="l"/>
              </a:tabLst>
            </a:pPr>
            <a:endParaRPr lang="en-IN"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ChangeArrowheads="1"/>
          </p:cNvSpPr>
          <p:nvPr/>
        </p:nvSpPr>
        <p:spPr bwMode="auto">
          <a:xfrm>
            <a:off x="3884613" y="0"/>
            <a:ext cx="2973387" cy="455613"/>
          </a:xfrm>
          <a:prstGeom prst="rect">
            <a:avLst/>
          </a:prstGeom>
          <a:noFill/>
          <a:ln w="12700">
            <a:noFill/>
            <a:miter lim="800000"/>
            <a:headEnd/>
            <a:tailEnd/>
          </a:ln>
        </p:spPr>
        <p:txBody>
          <a:bodyPr wrap="none" anchor="ctr"/>
          <a:lstStyle/>
          <a:p>
            <a:endParaRPr lang="en-US">
              <a:latin typeface="Calibri" pitchFamily="34" charset="0"/>
            </a:endParaRPr>
          </a:p>
        </p:txBody>
      </p:sp>
      <p:sp>
        <p:nvSpPr>
          <p:cNvPr id="86019" name="Rectangle 3"/>
          <p:cNvSpPr>
            <a:spLocks noChangeArrowheads="1"/>
          </p:cNvSpPr>
          <p:nvPr/>
        </p:nvSpPr>
        <p:spPr bwMode="auto">
          <a:xfrm>
            <a:off x="3884613" y="8685213"/>
            <a:ext cx="2973387" cy="458787"/>
          </a:xfrm>
          <a:prstGeom prst="rect">
            <a:avLst/>
          </a:prstGeom>
          <a:noFill/>
          <a:ln w="12700">
            <a:noFill/>
            <a:miter lim="800000"/>
            <a:headEnd/>
            <a:tailEnd/>
          </a:ln>
        </p:spPr>
        <p:txBody>
          <a:bodyPr lIns="19050" tIns="0" rIns="19050" bIns="0" anchor="b"/>
          <a:lstStyle/>
          <a:p>
            <a:pPr algn="r" defTabSz="933450"/>
            <a:r>
              <a:rPr lang="en-IN" sz="1000" i="1">
                <a:latin typeface="Calibri" pitchFamily="34" charset="0"/>
              </a:rPr>
              <a:t>34</a:t>
            </a:r>
          </a:p>
        </p:txBody>
      </p:sp>
      <p:sp>
        <p:nvSpPr>
          <p:cNvPr id="86020" name="Rectangle 4"/>
          <p:cNvSpPr>
            <a:spLocks noChangeArrowheads="1"/>
          </p:cNvSpPr>
          <p:nvPr/>
        </p:nvSpPr>
        <p:spPr bwMode="auto">
          <a:xfrm>
            <a:off x="0" y="8685213"/>
            <a:ext cx="2971800" cy="458787"/>
          </a:xfrm>
          <a:prstGeom prst="rect">
            <a:avLst/>
          </a:prstGeom>
          <a:noFill/>
          <a:ln w="12700">
            <a:noFill/>
            <a:miter lim="800000"/>
            <a:headEnd/>
            <a:tailEnd/>
          </a:ln>
        </p:spPr>
        <p:txBody>
          <a:bodyPr lIns="19050" tIns="0" rIns="19050" bIns="0" anchor="b"/>
          <a:lstStyle/>
          <a:p>
            <a:pPr defTabSz="933450"/>
            <a:r>
              <a:rPr lang="en-IN" sz="1000" i="1">
                <a:latin typeface="Calibri" pitchFamily="34" charset="0"/>
              </a:rPr>
              <a:t>Praxair Semiconductor Manufacturing Technology, Module 3: Semiconductor Manufacturing Processes</a:t>
            </a:r>
          </a:p>
        </p:txBody>
      </p:sp>
      <p:sp>
        <p:nvSpPr>
          <p:cNvPr id="86021" name="Rectangle 5"/>
          <p:cNvSpPr>
            <a:spLocks noChangeArrowheads="1"/>
          </p:cNvSpPr>
          <p:nvPr/>
        </p:nvSpPr>
        <p:spPr bwMode="auto">
          <a:xfrm>
            <a:off x="0" y="0"/>
            <a:ext cx="2971800" cy="455613"/>
          </a:xfrm>
          <a:prstGeom prst="rect">
            <a:avLst/>
          </a:prstGeom>
          <a:noFill/>
          <a:ln w="12700">
            <a:noFill/>
            <a:miter lim="800000"/>
            <a:headEnd/>
            <a:tailEnd/>
          </a:ln>
        </p:spPr>
        <p:txBody>
          <a:bodyPr wrap="none" anchor="ctr"/>
          <a:lstStyle/>
          <a:p>
            <a:endParaRPr lang="en-US">
              <a:latin typeface="Calibri" pitchFamily="34" charset="0"/>
            </a:endParaRPr>
          </a:p>
        </p:txBody>
      </p:sp>
      <p:sp>
        <p:nvSpPr>
          <p:cNvPr id="86022" name="Rectangle 6"/>
          <p:cNvSpPr>
            <a:spLocks noGrp="1" noRot="1" noChangeAspect="1" noChangeArrowheads="1" noTextEdit="1"/>
          </p:cNvSpPr>
          <p:nvPr>
            <p:ph type="sldImg"/>
          </p:nvPr>
        </p:nvSpPr>
        <p:spPr bwMode="auto">
          <a:xfrm>
            <a:off x="1150938" y="692150"/>
            <a:ext cx="4556125" cy="3416300"/>
          </a:xfrm>
          <a:noFill/>
          <a:ln cap="flat">
            <a:solidFill>
              <a:srgbClr val="000000"/>
            </a:solidFill>
            <a:miter lim="800000"/>
            <a:headEnd/>
            <a:tailEnd/>
          </a:ln>
        </p:spPr>
      </p:sp>
      <p:sp>
        <p:nvSpPr>
          <p:cNvPr id="86023" name="Rectangle 7"/>
          <p:cNvSpPr>
            <a:spLocks noGrp="1" noChangeArrowheads="1"/>
          </p:cNvSpPr>
          <p:nvPr>
            <p:ph type="body" idx="1"/>
          </p:nvPr>
        </p:nvSpPr>
        <p:spPr bwMode="auto">
          <a:noFill/>
        </p:spPr>
        <p:txBody>
          <a:bodyPr/>
          <a:lstStyle/>
          <a:p>
            <a:pPr eaLnBrk="1" hangingPunct="1">
              <a:spcBef>
                <a:spcPct val="0"/>
              </a:spcBef>
              <a:tabLst>
                <a:tab pos="228600" algn="l"/>
              </a:tabLst>
            </a:pPr>
            <a:endParaRPr lang="en-IN"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ChangeArrowheads="1"/>
          </p:cNvSpPr>
          <p:nvPr/>
        </p:nvSpPr>
        <p:spPr bwMode="auto">
          <a:xfrm>
            <a:off x="3884613" y="0"/>
            <a:ext cx="2973387" cy="455613"/>
          </a:xfrm>
          <a:prstGeom prst="rect">
            <a:avLst/>
          </a:prstGeom>
          <a:noFill/>
          <a:ln w="12700">
            <a:noFill/>
            <a:miter lim="800000"/>
            <a:headEnd/>
            <a:tailEnd/>
          </a:ln>
        </p:spPr>
        <p:txBody>
          <a:bodyPr wrap="none" anchor="ctr"/>
          <a:lstStyle/>
          <a:p>
            <a:endParaRPr lang="en-US">
              <a:latin typeface="Calibri" pitchFamily="34" charset="0"/>
            </a:endParaRPr>
          </a:p>
        </p:txBody>
      </p:sp>
      <p:sp>
        <p:nvSpPr>
          <p:cNvPr id="86019" name="Rectangle 3"/>
          <p:cNvSpPr>
            <a:spLocks noChangeArrowheads="1"/>
          </p:cNvSpPr>
          <p:nvPr/>
        </p:nvSpPr>
        <p:spPr bwMode="auto">
          <a:xfrm>
            <a:off x="3884613" y="8685213"/>
            <a:ext cx="2973387" cy="458787"/>
          </a:xfrm>
          <a:prstGeom prst="rect">
            <a:avLst/>
          </a:prstGeom>
          <a:noFill/>
          <a:ln w="12700">
            <a:noFill/>
            <a:miter lim="800000"/>
            <a:headEnd/>
            <a:tailEnd/>
          </a:ln>
        </p:spPr>
        <p:txBody>
          <a:bodyPr lIns="19050" tIns="0" rIns="19050" bIns="0" anchor="b"/>
          <a:lstStyle/>
          <a:p>
            <a:pPr algn="r" defTabSz="933450"/>
            <a:r>
              <a:rPr lang="en-IN" sz="1000" i="1">
                <a:latin typeface="Calibri" pitchFamily="34" charset="0"/>
              </a:rPr>
              <a:t>34</a:t>
            </a:r>
          </a:p>
        </p:txBody>
      </p:sp>
      <p:sp>
        <p:nvSpPr>
          <p:cNvPr id="86020" name="Rectangle 4"/>
          <p:cNvSpPr>
            <a:spLocks noChangeArrowheads="1"/>
          </p:cNvSpPr>
          <p:nvPr/>
        </p:nvSpPr>
        <p:spPr bwMode="auto">
          <a:xfrm>
            <a:off x="0" y="8685213"/>
            <a:ext cx="2971800" cy="458787"/>
          </a:xfrm>
          <a:prstGeom prst="rect">
            <a:avLst/>
          </a:prstGeom>
          <a:noFill/>
          <a:ln w="12700">
            <a:noFill/>
            <a:miter lim="800000"/>
            <a:headEnd/>
            <a:tailEnd/>
          </a:ln>
        </p:spPr>
        <p:txBody>
          <a:bodyPr lIns="19050" tIns="0" rIns="19050" bIns="0" anchor="b"/>
          <a:lstStyle/>
          <a:p>
            <a:pPr defTabSz="933450"/>
            <a:r>
              <a:rPr lang="en-IN" sz="1000" i="1">
                <a:latin typeface="Calibri" pitchFamily="34" charset="0"/>
              </a:rPr>
              <a:t>Praxair Semiconductor Manufacturing Technology, Module 3: Semiconductor Manufacturing Processes</a:t>
            </a:r>
          </a:p>
        </p:txBody>
      </p:sp>
      <p:sp>
        <p:nvSpPr>
          <p:cNvPr id="86021" name="Rectangle 5"/>
          <p:cNvSpPr>
            <a:spLocks noChangeArrowheads="1"/>
          </p:cNvSpPr>
          <p:nvPr/>
        </p:nvSpPr>
        <p:spPr bwMode="auto">
          <a:xfrm>
            <a:off x="0" y="0"/>
            <a:ext cx="2971800" cy="455613"/>
          </a:xfrm>
          <a:prstGeom prst="rect">
            <a:avLst/>
          </a:prstGeom>
          <a:noFill/>
          <a:ln w="12700">
            <a:noFill/>
            <a:miter lim="800000"/>
            <a:headEnd/>
            <a:tailEnd/>
          </a:ln>
        </p:spPr>
        <p:txBody>
          <a:bodyPr wrap="none" anchor="ctr"/>
          <a:lstStyle/>
          <a:p>
            <a:endParaRPr lang="en-US">
              <a:latin typeface="Calibri" pitchFamily="34" charset="0"/>
            </a:endParaRPr>
          </a:p>
        </p:txBody>
      </p:sp>
      <p:sp>
        <p:nvSpPr>
          <p:cNvPr id="86022" name="Rectangle 6"/>
          <p:cNvSpPr>
            <a:spLocks noGrp="1" noRot="1" noChangeAspect="1" noChangeArrowheads="1" noTextEdit="1"/>
          </p:cNvSpPr>
          <p:nvPr>
            <p:ph type="sldImg"/>
          </p:nvPr>
        </p:nvSpPr>
        <p:spPr bwMode="auto">
          <a:xfrm>
            <a:off x="1150938" y="692150"/>
            <a:ext cx="4556125" cy="3416300"/>
          </a:xfrm>
          <a:noFill/>
          <a:ln cap="flat">
            <a:solidFill>
              <a:srgbClr val="000000"/>
            </a:solidFill>
            <a:miter lim="800000"/>
            <a:headEnd/>
            <a:tailEnd/>
          </a:ln>
        </p:spPr>
      </p:sp>
      <p:sp>
        <p:nvSpPr>
          <p:cNvPr id="86023" name="Rectangle 7"/>
          <p:cNvSpPr>
            <a:spLocks noGrp="1" noChangeArrowheads="1"/>
          </p:cNvSpPr>
          <p:nvPr>
            <p:ph type="body" idx="1"/>
          </p:nvPr>
        </p:nvSpPr>
        <p:spPr bwMode="auto">
          <a:noFill/>
        </p:spPr>
        <p:txBody>
          <a:bodyPr/>
          <a:lstStyle/>
          <a:p>
            <a:pPr eaLnBrk="1" hangingPunct="1">
              <a:spcBef>
                <a:spcPct val="0"/>
              </a:spcBef>
              <a:tabLst>
                <a:tab pos="228600" algn="l"/>
              </a:tabLst>
            </a:pPr>
            <a:endParaRPr lang="en-IN"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ChangeArrowheads="1"/>
          </p:cNvSpPr>
          <p:nvPr/>
        </p:nvSpPr>
        <p:spPr bwMode="auto">
          <a:xfrm>
            <a:off x="3884613" y="0"/>
            <a:ext cx="2973387" cy="455613"/>
          </a:xfrm>
          <a:prstGeom prst="rect">
            <a:avLst/>
          </a:prstGeom>
          <a:noFill/>
          <a:ln w="12700">
            <a:noFill/>
            <a:miter lim="800000"/>
            <a:headEnd/>
            <a:tailEnd/>
          </a:ln>
        </p:spPr>
        <p:txBody>
          <a:bodyPr wrap="none" anchor="ctr"/>
          <a:lstStyle/>
          <a:p>
            <a:endParaRPr lang="en-US">
              <a:latin typeface="Calibri" pitchFamily="34" charset="0"/>
            </a:endParaRPr>
          </a:p>
        </p:txBody>
      </p:sp>
      <p:sp>
        <p:nvSpPr>
          <p:cNvPr id="84995" name="Rectangle 3"/>
          <p:cNvSpPr>
            <a:spLocks noChangeArrowheads="1"/>
          </p:cNvSpPr>
          <p:nvPr/>
        </p:nvSpPr>
        <p:spPr bwMode="auto">
          <a:xfrm>
            <a:off x="3884613" y="8685213"/>
            <a:ext cx="2973387" cy="458787"/>
          </a:xfrm>
          <a:prstGeom prst="rect">
            <a:avLst/>
          </a:prstGeom>
          <a:noFill/>
          <a:ln w="12700">
            <a:noFill/>
            <a:miter lim="800000"/>
            <a:headEnd/>
            <a:tailEnd/>
          </a:ln>
        </p:spPr>
        <p:txBody>
          <a:bodyPr lIns="19050" tIns="0" rIns="19050" bIns="0" anchor="b"/>
          <a:lstStyle/>
          <a:p>
            <a:pPr algn="r" defTabSz="933450"/>
            <a:r>
              <a:rPr lang="en-IN" sz="1000" i="1">
                <a:latin typeface="Calibri" pitchFamily="34" charset="0"/>
              </a:rPr>
              <a:t>34</a:t>
            </a:r>
          </a:p>
        </p:txBody>
      </p:sp>
      <p:sp>
        <p:nvSpPr>
          <p:cNvPr id="84996" name="Rectangle 4"/>
          <p:cNvSpPr>
            <a:spLocks noChangeArrowheads="1"/>
          </p:cNvSpPr>
          <p:nvPr/>
        </p:nvSpPr>
        <p:spPr bwMode="auto">
          <a:xfrm>
            <a:off x="0" y="8685213"/>
            <a:ext cx="2971800" cy="458787"/>
          </a:xfrm>
          <a:prstGeom prst="rect">
            <a:avLst/>
          </a:prstGeom>
          <a:noFill/>
          <a:ln w="12700">
            <a:noFill/>
            <a:miter lim="800000"/>
            <a:headEnd/>
            <a:tailEnd/>
          </a:ln>
        </p:spPr>
        <p:txBody>
          <a:bodyPr lIns="19050" tIns="0" rIns="19050" bIns="0" anchor="b"/>
          <a:lstStyle/>
          <a:p>
            <a:pPr defTabSz="933450"/>
            <a:r>
              <a:rPr lang="en-IN" sz="1000" i="1">
                <a:latin typeface="Calibri" pitchFamily="34" charset="0"/>
              </a:rPr>
              <a:t>Praxair Semiconductor Manufacturing Technology, Module 3: Semiconductor Manufacturing Processes</a:t>
            </a:r>
          </a:p>
        </p:txBody>
      </p:sp>
      <p:sp>
        <p:nvSpPr>
          <p:cNvPr id="84997" name="Rectangle 5"/>
          <p:cNvSpPr>
            <a:spLocks noChangeArrowheads="1"/>
          </p:cNvSpPr>
          <p:nvPr/>
        </p:nvSpPr>
        <p:spPr bwMode="auto">
          <a:xfrm>
            <a:off x="0" y="0"/>
            <a:ext cx="2971800" cy="455613"/>
          </a:xfrm>
          <a:prstGeom prst="rect">
            <a:avLst/>
          </a:prstGeom>
          <a:noFill/>
          <a:ln w="12700">
            <a:noFill/>
            <a:miter lim="800000"/>
            <a:headEnd/>
            <a:tailEnd/>
          </a:ln>
        </p:spPr>
        <p:txBody>
          <a:bodyPr wrap="none" anchor="ctr"/>
          <a:lstStyle/>
          <a:p>
            <a:endParaRPr lang="en-US">
              <a:latin typeface="Calibri" pitchFamily="34" charset="0"/>
            </a:endParaRPr>
          </a:p>
        </p:txBody>
      </p:sp>
      <p:sp>
        <p:nvSpPr>
          <p:cNvPr id="84998" name="Rectangle 6"/>
          <p:cNvSpPr>
            <a:spLocks noGrp="1" noRot="1" noChangeAspect="1" noChangeArrowheads="1" noTextEdit="1"/>
          </p:cNvSpPr>
          <p:nvPr>
            <p:ph type="sldImg"/>
          </p:nvPr>
        </p:nvSpPr>
        <p:spPr bwMode="auto">
          <a:xfrm>
            <a:off x="1150938" y="692150"/>
            <a:ext cx="4556125" cy="3416300"/>
          </a:xfrm>
          <a:noFill/>
          <a:ln cap="flat">
            <a:solidFill>
              <a:srgbClr val="000000"/>
            </a:solidFill>
            <a:miter lim="800000"/>
            <a:headEnd/>
            <a:tailEnd/>
          </a:ln>
        </p:spPr>
      </p:sp>
      <p:sp>
        <p:nvSpPr>
          <p:cNvPr id="84999" name="Rectangle 7"/>
          <p:cNvSpPr>
            <a:spLocks noGrp="1" noChangeArrowheads="1"/>
          </p:cNvSpPr>
          <p:nvPr>
            <p:ph type="body" idx="1"/>
          </p:nvPr>
        </p:nvSpPr>
        <p:spPr bwMode="auto">
          <a:noFill/>
        </p:spPr>
        <p:txBody>
          <a:bodyPr/>
          <a:lstStyle/>
          <a:p>
            <a:pPr eaLnBrk="1" hangingPunct="1">
              <a:spcBef>
                <a:spcPct val="0"/>
              </a:spcBef>
              <a:tabLst>
                <a:tab pos="228600" algn="l"/>
              </a:tabLst>
            </a:pPr>
            <a:endParaRPr lang="en-IN"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ChangeArrowheads="1"/>
          </p:cNvSpPr>
          <p:nvPr/>
        </p:nvSpPr>
        <p:spPr bwMode="auto">
          <a:xfrm>
            <a:off x="3884613" y="0"/>
            <a:ext cx="2973387" cy="455613"/>
          </a:xfrm>
          <a:prstGeom prst="rect">
            <a:avLst/>
          </a:prstGeom>
          <a:noFill/>
          <a:ln w="12700">
            <a:noFill/>
            <a:miter lim="800000"/>
            <a:headEnd/>
            <a:tailEnd/>
          </a:ln>
        </p:spPr>
        <p:txBody>
          <a:bodyPr wrap="none" anchor="ctr"/>
          <a:lstStyle/>
          <a:p>
            <a:endParaRPr lang="en-US">
              <a:latin typeface="Calibri" pitchFamily="34" charset="0"/>
            </a:endParaRPr>
          </a:p>
        </p:txBody>
      </p:sp>
      <p:sp>
        <p:nvSpPr>
          <p:cNvPr id="86019" name="Rectangle 3"/>
          <p:cNvSpPr>
            <a:spLocks noChangeArrowheads="1"/>
          </p:cNvSpPr>
          <p:nvPr/>
        </p:nvSpPr>
        <p:spPr bwMode="auto">
          <a:xfrm>
            <a:off x="3884613" y="8685213"/>
            <a:ext cx="2973387" cy="458787"/>
          </a:xfrm>
          <a:prstGeom prst="rect">
            <a:avLst/>
          </a:prstGeom>
          <a:noFill/>
          <a:ln w="12700">
            <a:noFill/>
            <a:miter lim="800000"/>
            <a:headEnd/>
            <a:tailEnd/>
          </a:ln>
        </p:spPr>
        <p:txBody>
          <a:bodyPr lIns="19050" tIns="0" rIns="19050" bIns="0" anchor="b"/>
          <a:lstStyle/>
          <a:p>
            <a:pPr algn="r" defTabSz="933450"/>
            <a:r>
              <a:rPr lang="en-IN" sz="1000" i="1">
                <a:latin typeface="Calibri" pitchFamily="34" charset="0"/>
              </a:rPr>
              <a:t>34</a:t>
            </a:r>
          </a:p>
        </p:txBody>
      </p:sp>
      <p:sp>
        <p:nvSpPr>
          <p:cNvPr id="86020" name="Rectangle 4"/>
          <p:cNvSpPr>
            <a:spLocks noChangeArrowheads="1"/>
          </p:cNvSpPr>
          <p:nvPr/>
        </p:nvSpPr>
        <p:spPr bwMode="auto">
          <a:xfrm>
            <a:off x="0" y="8685213"/>
            <a:ext cx="2971800" cy="458787"/>
          </a:xfrm>
          <a:prstGeom prst="rect">
            <a:avLst/>
          </a:prstGeom>
          <a:noFill/>
          <a:ln w="12700">
            <a:noFill/>
            <a:miter lim="800000"/>
            <a:headEnd/>
            <a:tailEnd/>
          </a:ln>
        </p:spPr>
        <p:txBody>
          <a:bodyPr lIns="19050" tIns="0" rIns="19050" bIns="0" anchor="b"/>
          <a:lstStyle/>
          <a:p>
            <a:pPr defTabSz="933450"/>
            <a:r>
              <a:rPr lang="en-IN" sz="1000" i="1">
                <a:latin typeface="Calibri" pitchFamily="34" charset="0"/>
              </a:rPr>
              <a:t>Praxair Semiconductor Manufacturing Technology, Module 3: Semiconductor Manufacturing Processes</a:t>
            </a:r>
          </a:p>
        </p:txBody>
      </p:sp>
      <p:sp>
        <p:nvSpPr>
          <p:cNvPr id="86021" name="Rectangle 5"/>
          <p:cNvSpPr>
            <a:spLocks noChangeArrowheads="1"/>
          </p:cNvSpPr>
          <p:nvPr/>
        </p:nvSpPr>
        <p:spPr bwMode="auto">
          <a:xfrm>
            <a:off x="0" y="0"/>
            <a:ext cx="2971800" cy="455613"/>
          </a:xfrm>
          <a:prstGeom prst="rect">
            <a:avLst/>
          </a:prstGeom>
          <a:noFill/>
          <a:ln w="12700">
            <a:noFill/>
            <a:miter lim="800000"/>
            <a:headEnd/>
            <a:tailEnd/>
          </a:ln>
        </p:spPr>
        <p:txBody>
          <a:bodyPr wrap="none" anchor="ctr"/>
          <a:lstStyle/>
          <a:p>
            <a:endParaRPr lang="en-US">
              <a:latin typeface="Calibri" pitchFamily="34" charset="0"/>
            </a:endParaRPr>
          </a:p>
        </p:txBody>
      </p:sp>
      <p:sp>
        <p:nvSpPr>
          <p:cNvPr id="86022" name="Rectangle 6"/>
          <p:cNvSpPr>
            <a:spLocks noGrp="1" noRot="1" noChangeAspect="1" noChangeArrowheads="1" noTextEdit="1"/>
          </p:cNvSpPr>
          <p:nvPr>
            <p:ph type="sldImg"/>
          </p:nvPr>
        </p:nvSpPr>
        <p:spPr bwMode="auto">
          <a:xfrm>
            <a:off x="1150938" y="692150"/>
            <a:ext cx="4556125" cy="3416300"/>
          </a:xfrm>
          <a:noFill/>
          <a:ln cap="flat">
            <a:solidFill>
              <a:srgbClr val="000000"/>
            </a:solidFill>
            <a:miter lim="800000"/>
            <a:headEnd/>
            <a:tailEnd/>
          </a:ln>
        </p:spPr>
      </p:sp>
      <p:sp>
        <p:nvSpPr>
          <p:cNvPr id="86023" name="Rectangle 7"/>
          <p:cNvSpPr>
            <a:spLocks noGrp="1" noChangeArrowheads="1"/>
          </p:cNvSpPr>
          <p:nvPr>
            <p:ph type="body" idx="1"/>
          </p:nvPr>
        </p:nvSpPr>
        <p:spPr bwMode="auto">
          <a:noFill/>
        </p:spPr>
        <p:txBody>
          <a:bodyPr/>
          <a:lstStyle/>
          <a:p>
            <a:pPr eaLnBrk="1" hangingPunct="1">
              <a:spcBef>
                <a:spcPct val="0"/>
              </a:spcBef>
              <a:tabLst>
                <a:tab pos="228600" algn="l"/>
              </a:tabLst>
            </a:pPr>
            <a:endParaRPr lang="en-IN"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ChangeArrowheads="1"/>
          </p:cNvSpPr>
          <p:nvPr/>
        </p:nvSpPr>
        <p:spPr bwMode="auto">
          <a:xfrm>
            <a:off x="3884613" y="0"/>
            <a:ext cx="2973387" cy="455613"/>
          </a:xfrm>
          <a:prstGeom prst="rect">
            <a:avLst/>
          </a:prstGeom>
          <a:noFill/>
          <a:ln w="12700">
            <a:noFill/>
            <a:miter lim="800000"/>
            <a:headEnd/>
            <a:tailEnd/>
          </a:ln>
        </p:spPr>
        <p:txBody>
          <a:bodyPr wrap="none" anchor="ctr"/>
          <a:lstStyle/>
          <a:p>
            <a:endParaRPr lang="en-US">
              <a:latin typeface="Calibri" pitchFamily="34" charset="0"/>
            </a:endParaRPr>
          </a:p>
        </p:txBody>
      </p:sp>
      <p:sp>
        <p:nvSpPr>
          <p:cNvPr id="86019" name="Rectangle 3"/>
          <p:cNvSpPr>
            <a:spLocks noChangeArrowheads="1"/>
          </p:cNvSpPr>
          <p:nvPr/>
        </p:nvSpPr>
        <p:spPr bwMode="auto">
          <a:xfrm>
            <a:off x="3884613" y="8685213"/>
            <a:ext cx="2973387" cy="458787"/>
          </a:xfrm>
          <a:prstGeom prst="rect">
            <a:avLst/>
          </a:prstGeom>
          <a:noFill/>
          <a:ln w="12700">
            <a:noFill/>
            <a:miter lim="800000"/>
            <a:headEnd/>
            <a:tailEnd/>
          </a:ln>
        </p:spPr>
        <p:txBody>
          <a:bodyPr lIns="19050" tIns="0" rIns="19050" bIns="0" anchor="b"/>
          <a:lstStyle/>
          <a:p>
            <a:pPr algn="r" defTabSz="933450"/>
            <a:r>
              <a:rPr lang="en-IN" sz="1000" i="1">
                <a:latin typeface="Calibri" pitchFamily="34" charset="0"/>
              </a:rPr>
              <a:t>34</a:t>
            </a:r>
          </a:p>
        </p:txBody>
      </p:sp>
      <p:sp>
        <p:nvSpPr>
          <p:cNvPr id="86020" name="Rectangle 4"/>
          <p:cNvSpPr>
            <a:spLocks noChangeArrowheads="1"/>
          </p:cNvSpPr>
          <p:nvPr/>
        </p:nvSpPr>
        <p:spPr bwMode="auto">
          <a:xfrm>
            <a:off x="0" y="8685213"/>
            <a:ext cx="2971800" cy="458787"/>
          </a:xfrm>
          <a:prstGeom prst="rect">
            <a:avLst/>
          </a:prstGeom>
          <a:noFill/>
          <a:ln w="12700">
            <a:noFill/>
            <a:miter lim="800000"/>
            <a:headEnd/>
            <a:tailEnd/>
          </a:ln>
        </p:spPr>
        <p:txBody>
          <a:bodyPr lIns="19050" tIns="0" rIns="19050" bIns="0" anchor="b"/>
          <a:lstStyle/>
          <a:p>
            <a:pPr defTabSz="933450"/>
            <a:r>
              <a:rPr lang="en-IN" sz="1000" i="1">
                <a:latin typeface="Calibri" pitchFamily="34" charset="0"/>
              </a:rPr>
              <a:t>Praxair Semiconductor Manufacturing Technology, Module 3: Semiconductor Manufacturing Processes</a:t>
            </a:r>
          </a:p>
        </p:txBody>
      </p:sp>
      <p:sp>
        <p:nvSpPr>
          <p:cNvPr id="86021" name="Rectangle 5"/>
          <p:cNvSpPr>
            <a:spLocks noChangeArrowheads="1"/>
          </p:cNvSpPr>
          <p:nvPr/>
        </p:nvSpPr>
        <p:spPr bwMode="auto">
          <a:xfrm>
            <a:off x="0" y="0"/>
            <a:ext cx="2971800" cy="455613"/>
          </a:xfrm>
          <a:prstGeom prst="rect">
            <a:avLst/>
          </a:prstGeom>
          <a:noFill/>
          <a:ln w="12700">
            <a:noFill/>
            <a:miter lim="800000"/>
            <a:headEnd/>
            <a:tailEnd/>
          </a:ln>
        </p:spPr>
        <p:txBody>
          <a:bodyPr wrap="none" anchor="ctr"/>
          <a:lstStyle/>
          <a:p>
            <a:endParaRPr lang="en-US">
              <a:latin typeface="Calibri" pitchFamily="34" charset="0"/>
            </a:endParaRPr>
          </a:p>
        </p:txBody>
      </p:sp>
      <p:sp>
        <p:nvSpPr>
          <p:cNvPr id="86022" name="Rectangle 6"/>
          <p:cNvSpPr>
            <a:spLocks noGrp="1" noRot="1" noChangeAspect="1" noChangeArrowheads="1" noTextEdit="1"/>
          </p:cNvSpPr>
          <p:nvPr>
            <p:ph type="sldImg"/>
          </p:nvPr>
        </p:nvSpPr>
        <p:spPr bwMode="auto">
          <a:xfrm>
            <a:off x="1150938" y="692150"/>
            <a:ext cx="4556125" cy="3416300"/>
          </a:xfrm>
          <a:noFill/>
          <a:ln cap="flat">
            <a:solidFill>
              <a:srgbClr val="000000"/>
            </a:solidFill>
            <a:miter lim="800000"/>
            <a:headEnd/>
            <a:tailEnd/>
          </a:ln>
        </p:spPr>
      </p:sp>
      <p:sp>
        <p:nvSpPr>
          <p:cNvPr id="86023" name="Rectangle 7"/>
          <p:cNvSpPr>
            <a:spLocks noGrp="1" noChangeArrowheads="1"/>
          </p:cNvSpPr>
          <p:nvPr>
            <p:ph type="body" idx="1"/>
          </p:nvPr>
        </p:nvSpPr>
        <p:spPr bwMode="auto">
          <a:noFill/>
        </p:spPr>
        <p:txBody>
          <a:bodyPr/>
          <a:lstStyle/>
          <a:p>
            <a:pPr eaLnBrk="1" hangingPunct="1">
              <a:spcBef>
                <a:spcPct val="0"/>
              </a:spcBef>
              <a:tabLst>
                <a:tab pos="228600" algn="l"/>
              </a:tabLst>
            </a:pPr>
            <a:endParaRPr lang="en-IN"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ChangeArrowheads="1"/>
          </p:cNvSpPr>
          <p:nvPr/>
        </p:nvSpPr>
        <p:spPr bwMode="auto">
          <a:xfrm>
            <a:off x="3884613" y="0"/>
            <a:ext cx="2973387" cy="455613"/>
          </a:xfrm>
          <a:prstGeom prst="rect">
            <a:avLst/>
          </a:prstGeom>
          <a:noFill/>
          <a:ln w="12700">
            <a:noFill/>
            <a:miter lim="800000"/>
            <a:headEnd/>
            <a:tailEnd/>
          </a:ln>
        </p:spPr>
        <p:txBody>
          <a:bodyPr wrap="none" anchor="ctr"/>
          <a:lstStyle/>
          <a:p>
            <a:endParaRPr lang="en-US">
              <a:latin typeface="Calibri" pitchFamily="34" charset="0"/>
            </a:endParaRPr>
          </a:p>
        </p:txBody>
      </p:sp>
      <p:sp>
        <p:nvSpPr>
          <p:cNvPr id="86019" name="Rectangle 3"/>
          <p:cNvSpPr>
            <a:spLocks noChangeArrowheads="1"/>
          </p:cNvSpPr>
          <p:nvPr/>
        </p:nvSpPr>
        <p:spPr bwMode="auto">
          <a:xfrm>
            <a:off x="3884613" y="8685213"/>
            <a:ext cx="2973387" cy="458787"/>
          </a:xfrm>
          <a:prstGeom prst="rect">
            <a:avLst/>
          </a:prstGeom>
          <a:noFill/>
          <a:ln w="12700">
            <a:noFill/>
            <a:miter lim="800000"/>
            <a:headEnd/>
            <a:tailEnd/>
          </a:ln>
        </p:spPr>
        <p:txBody>
          <a:bodyPr lIns="19050" tIns="0" rIns="19050" bIns="0" anchor="b"/>
          <a:lstStyle/>
          <a:p>
            <a:pPr algn="r" defTabSz="933450"/>
            <a:r>
              <a:rPr lang="en-IN" sz="1000" i="1">
                <a:latin typeface="Calibri" pitchFamily="34" charset="0"/>
              </a:rPr>
              <a:t>34</a:t>
            </a:r>
          </a:p>
        </p:txBody>
      </p:sp>
      <p:sp>
        <p:nvSpPr>
          <p:cNvPr id="86020" name="Rectangle 4"/>
          <p:cNvSpPr>
            <a:spLocks noChangeArrowheads="1"/>
          </p:cNvSpPr>
          <p:nvPr/>
        </p:nvSpPr>
        <p:spPr bwMode="auto">
          <a:xfrm>
            <a:off x="0" y="8685213"/>
            <a:ext cx="2971800" cy="458787"/>
          </a:xfrm>
          <a:prstGeom prst="rect">
            <a:avLst/>
          </a:prstGeom>
          <a:noFill/>
          <a:ln w="12700">
            <a:noFill/>
            <a:miter lim="800000"/>
            <a:headEnd/>
            <a:tailEnd/>
          </a:ln>
        </p:spPr>
        <p:txBody>
          <a:bodyPr lIns="19050" tIns="0" rIns="19050" bIns="0" anchor="b"/>
          <a:lstStyle/>
          <a:p>
            <a:pPr defTabSz="933450"/>
            <a:r>
              <a:rPr lang="en-IN" sz="1000" i="1">
                <a:latin typeface="Calibri" pitchFamily="34" charset="0"/>
              </a:rPr>
              <a:t>Praxair Semiconductor Manufacturing Technology, Module 3: Semiconductor Manufacturing Processes</a:t>
            </a:r>
          </a:p>
        </p:txBody>
      </p:sp>
      <p:sp>
        <p:nvSpPr>
          <p:cNvPr id="86021" name="Rectangle 5"/>
          <p:cNvSpPr>
            <a:spLocks noChangeArrowheads="1"/>
          </p:cNvSpPr>
          <p:nvPr/>
        </p:nvSpPr>
        <p:spPr bwMode="auto">
          <a:xfrm>
            <a:off x="0" y="0"/>
            <a:ext cx="2971800" cy="455613"/>
          </a:xfrm>
          <a:prstGeom prst="rect">
            <a:avLst/>
          </a:prstGeom>
          <a:noFill/>
          <a:ln w="12700">
            <a:noFill/>
            <a:miter lim="800000"/>
            <a:headEnd/>
            <a:tailEnd/>
          </a:ln>
        </p:spPr>
        <p:txBody>
          <a:bodyPr wrap="none" anchor="ctr"/>
          <a:lstStyle/>
          <a:p>
            <a:endParaRPr lang="en-US">
              <a:latin typeface="Calibri" pitchFamily="34" charset="0"/>
            </a:endParaRPr>
          </a:p>
        </p:txBody>
      </p:sp>
      <p:sp>
        <p:nvSpPr>
          <p:cNvPr id="86022" name="Rectangle 6"/>
          <p:cNvSpPr>
            <a:spLocks noGrp="1" noRot="1" noChangeAspect="1" noChangeArrowheads="1" noTextEdit="1"/>
          </p:cNvSpPr>
          <p:nvPr>
            <p:ph type="sldImg"/>
          </p:nvPr>
        </p:nvSpPr>
        <p:spPr bwMode="auto">
          <a:xfrm>
            <a:off x="1150938" y="692150"/>
            <a:ext cx="4556125" cy="3416300"/>
          </a:xfrm>
          <a:noFill/>
          <a:ln cap="flat">
            <a:solidFill>
              <a:srgbClr val="000000"/>
            </a:solidFill>
            <a:miter lim="800000"/>
            <a:headEnd/>
            <a:tailEnd/>
          </a:ln>
        </p:spPr>
      </p:sp>
      <p:sp>
        <p:nvSpPr>
          <p:cNvPr id="86023" name="Rectangle 7"/>
          <p:cNvSpPr>
            <a:spLocks noGrp="1" noChangeArrowheads="1"/>
          </p:cNvSpPr>
          <p:nvPr>
            <p:ph type="body" idx="1"/>
          </p:nvPr>
        </p:nvSpPr>
        <p:spPr bwMode="auto">
          <a:noFill/>
        </p:spPr>
        <p:txBody>
          <a:bodyPr/>
          <a:lstStyle/>
          <a:p>
            <a:pPr eaLnBrk="1" hangingPunct="1">
              <a:spcBef>
                <a:spcPct val="0"/>
              </a:spcBef>
              <a:tabLst>
                <a:tab pos="228600" algn="l"/>
              </a:tabLst>
            </a:pPr>
            <a:endParaRPr lang="en-IN"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ChangeArrowheads="1"/>
          </p:cNvSpPr>
          <p:nvPr/>
        </p:nvSpPr>
        <p:spPr bwMode="auto">
          <a:xfrm>
            <a:off x="3884613" y="0"/>
            <a:ext cx="2973387" cy="455613"/>
          </a:xfrm>
          <a:prstGeom prst="rect">
            <a:avLst/>
          </a:prstGeom>
          <a:noFill/>
          <a:ln w="12700">
            <a:noFill/>
            <a:miter lim="800000"/>
            <a:headEnd/>
            <a:tailEnd/>
          </a:ln>
        </p:spPr>
        <p:txBody>
          <a:bodyPr wrap="none" anchor="ctr"/>
          <a:lstStyle/>
          <a:p>
            <a:endParaRPr lang="en-US">
              <a:latin typeface="Calibri" pitchFamily="34" charset="0"/>
            </a:endParaRPr>
          </a:p>
        </p:txBody>
      </p:sp>
      <p:sp>
        <p:nvSpPr>
          <p:cNvPr id="86019" name="Rectangle 3"/>
          <p:cNvSpPr>
            <a:spLocks noChangeArrowheads="1"/>
          </p:cNvSpPr>
          <p:nvPr/>
        </p:nvSpPr>
        <p:spPr bwMode="auto">
          <a:xfrm>
            <a:off x="3884613" y="8685213"/>
            <a:ext cx="2973387" cy="458787"/>
          </a:xfrm>
          <a:prstGeom prst="rect">
            <a:avLst/>
          </a:prstGeom>
          <a:noFill/>
          <a:ln w="12700">
            <a:noFill/>
            <a:miter lim="800000"/>
            <a:headEnd/>
            <a:tailEnd/>
          </a:ln>
        </p:spPr>
        <p:txBody>
          <a:bodyPr lIns="19050" tIns="0" rIns="19050" bIns="0" anchor="b"/>
          <a:lstStyle/>
          <a:p>
            <a:pPr algn="r" defTabSz="933450"/>
            <a:r>
              <a:rPr lang="en-IN" sz="1000" i="1">
                <a:latin typeface="Calibri" pitchFamily="34" charset="0"/>
              </a:rPr>
              <a:t>34</a:t>
            </a:r>
          </a:p>
        </p:txBody>
      </p:sp>
      <p:sp>
        <p:nvSpPr>
          <p:cNvPr id="86020" name="Rectangle 4"/>
          <p:cNvSpPr>
            <a:spLocks noChangeArrowheads="1"/>
          </p:cNvSpPr>
          <p:nvPr/>
        </p:nvSpPr>
        <p:spPr bwMode="auto">
          <a:xfrm>
            <a:off x="0" y="8685213"/>
            <a:ext cx="2971800" cy="458787"/>
          </a:xfrm>
          <a:prstGeom prst="rect">
            <a:avLst/>
          </a:prstGeom>
          <a:noFill/>
          <a:ln w="12700">
            <a:noFill/>
            <a:miter lim="800000"/>
            <a:headEnd/>
            <a:tailEnd/>
          </a:ln>
        </p:spPr>
        <p:txBody>
          <a:bodyPr lIns="19050" tIns="0" rIns="19050" bIns="0" anchor="b"/>
          <a:lstStyle/>
          <a:p>
            <a:pPr defTabSz="933450"/>
            <a:r>
              <a:rPr lang="en-IN" sz="1000" i="1">
                <a:latin typeface="Calibri" pitchFamily="34" charset="0"/>
              </a:rPr>
              <a:t>Praxair Semiconductor Manufacturing Technology, Module 3: Semiconductor Manufacturing Processes</a:t>
            </a:r>
          </a:p>
        </p:txBody>
      </p:sp>
      <p:sp>
        <p:nvSpPr>
          <p:cNvPr id="86021" name="Rectangle 5"/>
          <p:cNvSpPr>
            <a:spLocks noChangeArrowheads="1"/>
          </p:cNvSpPr>
          <p:nvPr/>
        </p:nvSpPr>
        <p:spPr bwMode="auto">
          <a:xfrm>
            <a:off x="0" y="0"/>
            <a:ext cx="2971800" cy="455613"/>
          </a:xfrm>
          <a:prstGeom prst="rect">
            <a:avLst/>
          </a:prstGeom>
          <a:noFill/>
          <a:ln w="12700">
            <a:noFill/>
            <a:miter lim="800000"/>
            <a:headEnd/>
            <a:tailEnd/>
          </a:ln>
        </p:spPr>
        <p:txBody>
          <a:bodyPr wrap="none" anchor="ctr"/>
          <a:lstStyle/>
          <a:p>
            <a:endParaRPr lang="en-US">
              <a:latin typeface="Calibri" pitchFamily="34" charset="0"/>
            </a:endParaRPr>
          </a:p>
        </p:txBody>
      </p:sp>
      <p:sp>
        <p:nvSpPr>
          <p:cNvPr id="86022" name="Rectangle 6"/>
          <p:cNvSpPr>
            <a:spLocks noGrp="1" noRot="1" noChangeAspect="1" noChangeArrowheads="1" noTextEdit="1"/>
          </p:cNvSpPr>
          <p:nvPr>
            <p:ph type="sldImg"/>
          </p:nvPr>
        </p:nvSpPr>
        <p:spPr bwMode="auto">
          <a:xfrm>
            <a:off x="1150938" y="692150"/>
            <a:ext cx="4556125" cy="3416300"/>
          </a:xfrm>
          <a:noFill/>
          <a:ln cap="flat">
            <a:solidFill>
              <a:srgbClr val="000000"/>
            </a:solidFill>
            <a:miter lim="800000"/>
            <a:headEnd/>
            <a:tailEnd/>
          </a:ln>
        </p:spPr>
      </p:sp>
      <p:sp>
        <p:nvSpPr>
          <p:cNvPr id="86023" name="Rectangle 7"/>
          <p:cNvSpPr>
            <a:spLocks noGrp="1" noChangeArrowheads="1"/>
          </p:cNvSpPr>
          <p:nvPr>
            <p:ph type="body" idx="1"/>
          </p:nvPr>
        </p:nvSpPr>
        <p:spPr bwMode="auto">
          <a:noFill/>
        </p:spPr>
        <p:txBody>
          <a:bodyPr/>
          <a:lstStyle/>
          <a:p>
            <a:pPr eaLnBrk="1" hangingPunct="1">
              <a:spcBef>
                <a:spcPct val="0"/>
              </a:spcBef>
              <a:tabLst>
                <a:tab pos="228600" algn="l"/>
              </a:tabLst>
            </a:pPr>
            <a:endParaRPr lang="en-IN"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ChangeArrowheads="1"/>
          </p:cNvSpPr>
          <p:nvPr/>
        </p:nvSpPr>
        <p:spPr bwMode="auto">
          <a:xfrm>
            <a:off x="3884613" y="0"/>
            <a:ext cx="2973387" cy="455613"/>
          </a:xfrm>
          <a:prstGeom prst="rect">
            <a:avLst/>
          </a:prstGeom>
          <a:noFill/>
          <a:ln w="12700">
            <a:noFill/>
            <a:miter lim="800000"/>
            <a:headEnd/>
            <a:tailEnd/>
          </a:ln>
        </p:spPr>
        <p:txBody>
          <a:bodyPr wrap="none" anchor="ctr"/>
          <a:lstStyle/>
          <a:p>
            <a:endParaRPr lang="en-US">
              <a:latin typeface="Calibri" pitchFamily="34" charset="0"/>
            </a:endParaRPr>
          </a:p>
        </p:txBody>
      </p:sp>
      <p:sp>
        <p:nvSpPr>
          <p:cNvPr id="86019" name="Rectangle 3"/>
          <p:cNvSpPr>
            <a:spLocks noChangeArrowheads="1"/>
          </p:cNvSpPr>
          <p:nvPr/>
        </p:nvSpPr>
        <p:spPr bwMode="auto">
          <a:xfrm>
            <a:off x="3884613" y="8685213"/>
            <a:ext cx="2973387" cy="458787"/>
          </a:xfrm>
          <a:prstGeom prst="rect">
            <a:avLst/>
          </a:prstGeom>
          <a:noFill/>
          <a:ln w="12700">
            <a:noFill/>
            <a:miter lim="800000"/>
            <a:headEnd/>
            <a:tailEnd/>
          </a:ln>
        </p:spPr>
        <p:txBody>
          <a:bodyPr lIns="19050" tIns="0" rIns="19050" bIns="0" anchor="b"/>
          <a:lstStyle/>
          <a:p>
            <a:pPr algn="r" defTabSz="933450"/>
            <a:r>
              <a:rPr lang="en-IN" sz="1000" i="1">
                <a:latin typeface="Calibri" pitchFamily="34" charset="0"/>
              </a:rPr>
              <a:t>34</a:t>
            </a:r>
          </a:p>
        </p:txBody>
      </p:sp>
      <p:sp>
        <p:nvSpPr>
          <p:cNvPr id="86020" name="Rectangle 4"/>
          <p:cNvSpPr>
            <a:spLocks noChangeArrowheads="1"/>
          </p:cNvSpPr>
          <p:nvPr/>
        </p:nvSpPr>
        <p:spPr bwMode="auto">
          <a:xfrm>
            <a:off x="0" y="8685213"/>
            <a:ext cx="2971800" cy="458787"/>
          </a:xfrm>
          <a:prstGeom prst="rect">
            <a:avLst/>
          </a:prstGeom>
          <a:noFill/>
          <a:ln w="12700">
            <a:noFill/>
            <a:miter lim="800000"/>
            <a:headEnd/>
            <a:tailEnd/>
          </a:ln>
        </p:spPr>
        <p:txBody>
          <a:bodyPr lIns="19050" tIns="0" rIns="19050" bIns="0" anchor="b"/>
          <a:lstStyle/>
          <a:p>
            <a:pPr defTabSz="933450"/>
            <a:r>
              <a:rPr lang="en-IN" sz="1000" i="1">
                <a:latin typeface="Calibri" pitchFamily="34" charset="0"/>
              </a:rPr>
              <a:t>Praxair Semiconductor Manufacturing Technology, Module 3: Semiconductor Manufacturing Processes</a:t>
            </a:r>
          </a:p>
        </p:txBody>
      </p:sp>
      <p:sp>
        <p:nvSpPr>
          <p:cNvPr id="86021" name="Rectangle 5"/>
          <p:cNvSpPr>
            <a:spLocks noChangeArrowheads="1"/>
          </p:cNvSpPr>
          <p:nvPr/>
        </p:nvSpPr>
        <p:spPr bwMode="auto">
          <a:xfrm>
            <a:off x="0" y="0"/>
            <a:ext cx="2971800" cy="455613"/>
          </a:xfrm>
          <a:prstGeom prst="rect">
            <a:avLst/>
          </a:prstGeom>
          <a:noFill/>
          <a:ln w="12700">
            <a:noFill/>
            <a:miter lim="800000"/>
            <a:headEnd/>
            <a:tailEnd/>
          </a:ln>
        </p:spPr>
        <p:txBody>
          <a:bodyPr wrap="none" anchor="ctr"/>
          <a:lstStyle/>
          <a:p>
            <a:endParaRPr lang="en-US">
              <a:latin typeface="Calibri" pitchFamily="34" charset="0"/>
            </a:endParaRPr>
          </a:p>
        </p:txBody>
      </p:sp>
      <p:sp>
        <p:nvSpPr>
          <p:cNvPr id="86022" name="Rectangle 6"/>
          <p:cNvSpPr>
            <a:spLocks noGrp="1" noRot="1" noChangeAspect="1" noChangeArrowheads="1" noTextEdit="1"/>
          </p:cNvSpPr>
          <p:nvPr>
            <p:ph type="sldImg"/>
          </p:nvPr>
        </p:nvSpPr>
        <p:spPr bwMode="auto">
          <a:xfrm>
            <a:off x="1150938" y="692150"/>
            <a:ext cx="4556125" cy="3416300"/>
          </a:xfrm>
          <a:noFill/>
          <a:ln cap="flat">
            <a:solidFill>
              <a:srgbClr val="000000"/>
            </a:solidFill>
            <a:miter lim="800000"/>
            <a:headEnd/>
            <a:tailEnd/>
          </a:ln>
        </p:spPr>
      </p:sp>
      <p:sp>
        <p:nvSpPr>
          <p:cNvPr id="86023" name="Rectangle 7"/>
          <p:cNvSpPr>
            <a:spLocks noGrp="1" noChangeArrowheads="1"/>
          </p:cNvSpPr>
          <p:nvPr>
            <p:ph type="body" idx="1"/>
          </p:nvPr>
        </p:nvSpPr>
        <p:spPr bwMode="auto">
          <a:noFill/>
        </p:spPr>
        <p:txBody>
          <a:bodyPr/>
          <a:lstStyle/>
          <a:p>
            <a:pPr eaLnBrk="1" hangingPunct="1">
              <a:spcBef>
                <a:spcPct val="0"/>
              </a:spcBef>
              <a:tabLst>
                <a:tab pos="228600" algn="l"/>
              </a:tabLst>
            </a:pPr>
            <a:endParaRPr lang="en-IN"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ChangeArrowheads="1"/>
          </p:cNvSpPr>
          <p:nvPr/>
        </p:nvSpPr>
        <p:spPr bwMode="auto">
          <a:xfrm>
            <a:off x="3884613" y="0"/>
            <a:ext cx="2973387" cy="455613"/>
          </a:xfrm>
          <a:prstGeom prst="rect">
            <a:avLst/>
          </a:prstGeom>
          <a:noFill/>
          <a:ln w="12700">
            <a:noFill/>
            <a:miter lim="800000"/>
            <a:headEnd/>
            <a:tailEnd/>
          </a:ln>
        </p:spPr>
        <p:txBody>
          <a:bodyPr wrap="none" anchor="ctr"/>
          <a:lstStyle/>
          <a:p>
            <a:endParaRPr lang="en-US">
              <a:latin typeface="Calibri" pitchFamily="34" charset="0"/>
            </a:endParaRPr>
          </a:p>
        </p:txBody>
      </p:sp>
      <p:sp>
        <p:nvSpPr>
          <p:cNvPr id="86019" name="Rectangle 3"/>
          <p:cNvSpPr>
            <a:spLocks noChangeArrowheads="1"/>
          </p:cNvSpPr>
          <p:nvPr/>
        </p:nvSpPr>
        <p:spPr bwMode="auto">
          <a:xfrm>
            <a:off x="3884613" y="8685213"/>
            <a:ext cx="2973387" cy="458787"/>
          </a:xfrm>
          <a:prstGeom prst="rect">
            <a:avLst/>
          </a:prstGeom>
          <a:noFill/>
          <a:ln w="12700">
            <a:noFill/>
            <a:miter lim="800000"/>
            <a:headEnd/>
            <a:tailEnd/>
          </a:ln>
        </p:spPr>
        <p:txBody>
          <a:bodyPr lIns="19050" tIns="0" rIns="19050" bIns="0" anchor="b"/>
          <a:lstStyle/>
          <a:p>
            <a:pPr algn="r" defTabSz="933450"/>
            <a:r>
              <a:rPr lang="en-IN" sz="1000" i="1">
                <a:latin typeface="Calibri" pitchFamily="34" charset="0"/>
              </a:rPr>
              <a:t>34</a:t>
            </a:r>
          </a:p>
        </p:txBody>
      </p:sp>
      <p:sp>
        <p:nvSpPr>
          <p:cNvPr id="86020" name="Rectangle 4"/>
          <p:cNvSpPr>
            <a:spLocks noChangeArrowheads="1"/>
          </p:cNvSpPr>
          <p:nvPr/>
        </p:nvSpPr>
        <p:spPr bwMode="auto">
          <a:xfrm>
            <a:off x="0" y="8685213"/>
            <a:ext cx="2971800" cy="458787"/>
          </a:xfrm>
          <a:prstGeom prst="rect">
            <a:avLst/>
          </a:prstGeom>
          <a:noFill/>
          <a:ln w="12700">
            <a:noFill/>
            <a:miter lim="800000"/>
            <a:headEnd/>
            <a:tailEnd/>
          </a:ln>
        </p:spPr>
        <p:txBody>
          <a:bodyPr lIns="19050" tIns="0" rIns="19050" bIns="0" anchor="b"/>
          <a:lstStyle/>
          <a:p>
            <a:pPr defTabSz="933450"/>
            <a:r>
              <a:rPr lang="en-IN" sz="1000" i="1">
                <a:latin typeface="Calibri" pitchFamily="34" charset="0"/>
              </a:rPr>
              <a:t>Praxair Semiconductor Manufacturing Technology, Module 3: Semiconductor Manufacturing Processes</a:t>
            </a:r>
          </a:p>
        </p:txBody>
      </p:sp>
      <p:sp>
        <p:nvSpPr>
          <p:cNvPr id="86021" name="Rectangle 5"/>
          <p:cNvSpPr>
            <a:spLocks noChangeArrowheads="1"/>
          </p:cNvSpPr>
          <p:nvPr/>
        </p:nvSpPr>
        <p:spPr bwMode="auto">
          <a:xfrm>
            <a:off x="0" y="0"/>
            <a:ext cx="2971800" cy="455613"/>
          </a:xfrm>
          <a:prstGeom prst="rect">
            <a:avLst/>
          </a:prstGeom>
          <a:noFill/>
          <a:ln w="12700">
            <a:noFill/>
            <a:miter lim="800000"/>
            <a:headEnd/>
            <a:tailEnd/>
          </a:ln>
        </p:spPr>
        <p:txBody>
          <a:bodyPr wrap="none" anchor="ctr"/>
          <a:lstStyle/>
          <a:p>
            <a:endParaRPr lang="en-US">
              <a:latin typeface="Calibri" pitchFamily="34" charset="0"/>
            </a:endParaRPr>
          </a:p>
        </p:txBody>
      </p:sp>
      <p:sp>
        <p:nvSpPr>
          <p:cNvPr id="86022" name="Rectangle 6"/>
          <p:cNvSpPr>
            <a:spLocks noGrp="1" noRot="1" noChangeAspect="1" noChangeArrowheads="1" noTextEdit="1"/>
          </p:cNvSpPr>
          <p:nvPr>
            <p:ph type="sldImg"/>
          </p:nvPr>
        </p:nvSpPr>
        <p:spPr bwMode="auto">
          <a:xfrm>
            <a:off x="1150938" y="692150"/>
            <a:ext cx="4556125" cy="3416300"/>
          </a:xfrm>
          <a:noFill/>
          <a:ln cap="flat">
            <a:solidFill>
              <a:srgbClr val="000000"/>
            </a:solidFill>
            <a:miter lim="800000"/>
            <a:headEnd/>
            <a:tailEnd/>
          </a:ln>
        </p:spPr>
      </p:sp>
      <p:sp>
        <p:nvSpPr>
          <p:cNvPr id="86023" name="Rectangle 7"/>
          <p:cNvSpPr>
            <a:spLocks noGrp="1" noChangeArrowheads="1"/>
          </p:cNvSpPr>
          <p:nvPr>
            <p:ph type="body" idx="1"/>
          </p:nvPr>
        </p:nvSpPr>
        <p:spPr bwMode="auto">
          <a:noFill/>
        </p:spPr>
        <p:txBody>
          <a:bodyPr/>
          <a:lstStyle/>
          <a:p>
            <a:pPr eaLnBrk="1" hangingPunct="1">
              <a:spcBef>
                <a:spcPct val="0"/>
              </a:spcBef>
              <a:tabLst>
                <a:tab pos="228600" algn="l"/>
              </a:tabLst>
            </a:pPr>
            <a:endParaRPr lang="en-IN"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ChangeArrowheads="1"/>
          </p:cNvSpPr>
          <p:nvPr/>
        </p:nvSpPr>
        <p:spPr bwMode="auto">
          <a:xfrm>
            <a:off x="3884613" y="0"/>
            <a:ext cx="2973387" cy="455613"/>
          </a:xfrm>
          <a:prstGeom prst="rect">
            <a:avLst/>
          </a:prstGeom>
          <a:noFill/>
          <a:ln w="12700">
            <a:noFill/>
            <a:miter lim="800000"/>
            <a:headEnd/>
            <a:tailEnd/>
          </a:ln>
        </p:spPr>
        <p:txBody>
          <a:bodyPr wrap="none" anchor="ctr"/>
          <a:lstStyle/>
          <a:p>
            <a:endParaRPr lang="en-US">
              <a:latin typeface="Calibri" pitchFamily="34" charset="0"/>
            </a:endParaRPr>
          </a:p>
        </p:txBody>
      </p:sp>
      <p:sp>
        <p:nvSpPr>
          <p:cNvPr id="86019" name="Rectangle 3"/>
          <p:cNvSpPr>
            <a:spLocks noChangeArrowheads="1"/>
          </p:cNvSpPr>
          <p:nvPr/>
        </p:nvSpPr>
        <p:spPr bwMode="auto">
          <a:xfrm>
            <a:off x="3884613" y="8685213"/>
            <a:ext cx="2973387" cy="458787"/>
          </a:xfrm>
          <a:prstGeom prst="rect">
            <a:avLst/>
          </a:prstGeom>
          <a:noFill/>
          <a:ln w="12700">
            <a:noFill/>
            <a:miter lim="800000"/>
            <a:headEnd/>
            <a:tailEnd/>
          </a:ln>
        </p:spPr>
        <p:txBody>
          <a:bodyPr lIns="19050" tIns="0" rIns="19050" bIns="0" anchor="b"/>
          <a:lstStyle/>
          <a:p>
            <a:pPr algn="r" defTabSz="933450"/>
            <a:r>
              <a:rPr lang="en-IN" sz="1000" i="1">
                <a:latin typeface="Calibri" pitchFamily="34" charset="0"/>
              </a:rPr>
              <a:t>34</a:t>
            </a:r>
          </a:p>
        </p:txBody>
      </p:sp>
      <p:sp>
        <p:nvSpPr>
          <p:cNvPr id="86020" name="Rectangle 4"/>
          <p:cNvSpPr>
            <a:spLocks noChangeArrowheads="1"/>
          </p:cNvSpPr>
          <p:nvPr/>
        </p:nvSpPr>
        <p:spPr bwMode="auto">
          <a:xfrm>
            <a:off x="0" y="8685213"/>
            <a:ext cx="2971800" cy="458787"/>
          </a:xfrm>
          <a:prstGeom prst="rect">
            <a:avLst/>
          </a:prstGeom>
          <a:noFill/>
          <a:ln w="12700">
            <a:noFill/>
            <a:miter lim="800000"/>
            <a:headEnd/>
            <a:tailEnd/>
          </a:ln>
        </p:spPr>
        <p:txBody>
          <a:bodyPr lIns="19050" tIns="0" rIns="19050" bIns="0" anchor="b"/>
          <a:lstStyle/>
          <a:p>
            <a:pPr defTabSz="933450"/>
            <a:r>
              <a:rPr lang="en-IN" sz="1000" i="1">
                <a:latin typeface="Calibri" pitchFamily="34" charset="0"/>
              </a:rPr>
              <a:t>Praxair Semiconductor Manufacturing Technology, Module 3: Semiconductor Manufacturing Processes</a:t>
            </a:r>
          </a:p>
        </p:txBody>
      </p:sp>
      <p:sp>
        <p:nvSpPr>
          <p:cNvPr id="86021" name="Rectangle 5"/>
          <p:cNvSpPr>
            <a:spLocks noChangeArrowheads="1"/>
          </p:cNvSpPr>
          <p:nvPr/>
        </p:nvSpPr>
        <p:spPr bwMode="auto">
          <a:xfrm>
            <a:off x="0" y="0"/>
            <a:ext cx="2971800" cy="455613"/>
          </a:xfrm>
          <a:prstGeom prst="rect">
            <a:avLst/>
          </a:prstGeom>
          <a:noFill/>
          <a:ln w="12700">
            <a:noFill/>
            <a:miter lim="800000"/>
            <a:headEnd/>
            <a:tailEnd/>
          </a:ln>
        </p:spPr>
        <p:txBody>
          <a:bodyPr wrap="none" anchor="ctr"/>
          <a:lstStyle/>
          <a:p>
            <a:endParaRPr lang="en-US">
              <a:latin typeface="Calibri" pitchFamily="34" charset="0"/>
            </a:endParaRPr>
          </a:p>
        </p:txBody>
      </p:sp>
      <p:sp>
        <p:nvSpPr>
          <p:cNvPr id="86022" name="Rectangle 6"/>
          <p:cNvSpPr>
            <a:spLocks noGrp="1" noRot="1" noChangeAspect="1" noChangeArrowheads="1" noTextEdit="1"/>
          </p:cNvSpPr>
          <p:nvPr>
            <p:ph type="sldImg"/>
          </p:nvPr>
        </p:nvSpPr>
        <p:spPr bwMode="auto">
          <a:xfrm>
            <a:off x="1150938" y="692150"/>
            <a:ext cx="4556125" cy="3416300"/>
          </a:xfrm>
          <a:noFill/>
          <a:ln cap="flat">
            <a:solidFill>
              <a:srgbClr val="000000"/>
            </a:solidFill>
            <a:miter lim="800000"/>
            <a:headEnd/>
            <a:tailEnd/>
          </a:ln>
        </p:spPr>
      </p:sp>
      <p:sp>
        <p:nvSpPr>
          <p:cNvPr id="86023" name="Rectangle 7"/>
          <p:cNvSpPr>
            <a:spLocks noGrp="1" noChangeArrowheads="1"/>
          </p:cNvSpPr>
          <p:nvPr>
            <p:ph type="body" idx="1"/>
          </p:nvPr>
        </p:nvSpPr>
        <p:spPr bwMode="auto">
          <a:noFill/>
        </p:spPr>
        <p:txBody>
          <a:bodyPr/>
          <a:lstStyle/>
          <a:p>
            <a:pPr eaLnBrk="1" hangingPunct="1">
              <a:spcBef>
                <a:spcPct val="0"/>
              </a:spcBef>
              <a:tabLst>
                <a:tab pos="228600" algn="l"/>
              </a:tabLst>
            </a:pPr>
            <a:endParaRPr lang="en-IN"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85A01050-3429-44BB-9D60-6C2D4F48191C}" type="datetimeFigureOut">
              <a:rPr lang="en-US" smtClean="0"/>
              <a:pPr/>
              <a:t>2/23/2011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28A9C694-E834-4107-85EE-4A0610932380}" type="slidenum">
              <a:rPr lang="en-IN" smtClean="0"/>
              <a:pPr/>
              <a:t>‹#›</a:t>
            </a:fld>
            <a:endParaRPr lang="en-I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85A01050-3429-44BB-9D60-6C2D4F48191C}" type="datetimeFigureOut">
              <a:rPr lang="en-US" smtClean="0"/>
              <a:pPr/>
              <a:t>2/23/2011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28A9C694-E834-4107-85EE-4A0610932380}" type="slidenum">
              <a:rPr lang="en-IN" smtClean="0"/>
              <a:pPr/>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85A01050-3429-44BB-9D60-6C2D4F48191C}" type="datetimeFigureOut">
              <a:rPr lang="en-US" smtClean="0"/>
              <a:pPr/>
              <a:t>2/23/2011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28A9C694-E834-4107-85EE-4A0610932380}" type="slidenum">
              <a:rPr lang="en-IN" smtClean="0"/>
              <a:pPr/>
              <a:t>‹#›</a:t>
            </a:fld>
            <a:endParaRPr lang="en-I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85A01050-3429-44BB-9D60-6C2D4F48191C}" type="datetimeFigureOut">
              <a:rPr lang="en-US" smtClean="0"/>
              <a:pPr/>
              <a:t>2/23/2011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28A9C694-E834-4107-85EE-4A0610932380}" type="slidenum">
              <a:rPr lang="en-IN" smtClean="0"/>
              <a:pPr/>
              <a:t>‹#›</a:t>
            </a:fld>
            <a:endParaRPr lang="en-I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5A01050-3429-44BB-9D60-6C2D4F48191C}" type="datetimeFigureOut">
              <a:rPr lang="en-US" smtClean="0"/>
              <a:pPr/>
              <a:t>2/23/2011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28A9C694-E834-4107-85EE-4A0610932380}" type="slidenum">
              <a:rPr lang="en-IN" smtClean="0"/>
              <a:pPr/>
              <a:t>‹#›</a:t>
            </a:fld>
            <a:endParaRPr lang="en-I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85A01050-3429-44BB-9D60-6C2D4F48191C}" type="datetimeFigureOut">
              <a:rPr lang="en-US" smtClean="0"/>
              <a:pPr/>
              <a:t>2/23/2011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28A9C694-E834-4107-85EE-4A0610932380}" type="slidenum">
              <a:rPr lang="en-IN" smtClean="0"/>
              <a:pPr/>
              <a:t>‹#›</a:t>
            </a:fld>
            <a:endParaRPr lang="en-I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85A01050-3429-44BB-9D60-6C2D4F48191C}" type="datetimeFigureOut">
              <a:rPr lang="en-US" smtClean="0"/>
              <a:pPr/>
              <a:t>2/23/2011</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28A9C694-E834-4107-85EE-4A0610932380}" type="slidenum">
              <a:rPr lang="en-IN" smtClean="0"/>
              <a:pPr/>
              <a:t>‹#›</a:t>
            </a:fld>
            <a:endParaRPr lang="en-I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85A01050-3429-44BB-9D60-6C2D4F48191C}" type="datetimeFigureOut">
              <a:rPr lang="en-US" smtClean="0"/>
              <a:pPr/>
              <a:t>2/23/2011</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28A9C694-E834-4107-85EE-4A0610932380}" type="slidenum">
              <a:rPr lang="en-IN" smtClean="0"/>
              <a:pPr/>
              <a:t>‹#›</a:t>
            </a:fld>
            <a:endParaRPr lang="en-I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A01050-3429-44BB-9D60-6C2D4F48191C}" type="datetimeFigureOut">
              <a:rPr lang="en-US" smtClean="0"/>
              <a:pPr/>
              <a:t>2/23/2011</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28A9C694-E834-4107-85EE-4A0610932380}" type="slidenum">
              <a:rPr lang="en-IN" smtClean="0"/>
              <a:pPr/>
              <a:t>‹#›</a:t>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5A01050-3429-44BB-9D60-6C2D4F48191C}" type="datetimeFigureOut">
              <a:rPr lang="en-US" smtClean="0"/>
              <a:pPr/>
              <a:t>2/23/2011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28A9C694-E834-4107-85EE-4A0610932380}" type="slidenum">
              <a:rPr lang="en-IN" smtClean="0"/>
              <a:pPr/>
              <a:t>‹#›</a:t>
            </a:fld>
            <a:endParaRPr lang="en-I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5A01050-3429-44BB-9D60-6C2D4F48191C}" type="datetimeFigureOut">
              <a:rPr lang="en-US" smtClean="0"/>
              <a:pPr/>
              <a:t>2/23/2011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28A9C694-E834-4107-85EE-4A0610932380}" type="slidenum">
              <a:rPr lang="en-IN" smtClean="0"/>
              <a:pPr/>
              <a:t>‹#›</a:t>
            </a:fld>
            <a:endParaRPr lang="en-I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A01050-3429-44BB-9D60-6C2D4F48191C}" type="datetimeFigureOut">
              <a:rPr lang="en-US" smtClean="0"/>
              <a:pPr/>
              <a:t>2/23/2011</a:t>
            </a:fld>
            <a:endParaRPr lang="en-I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A9C694-E834-4107-85EE-4A0610932380}" type="slidenum">
              <a:rPr lang="en-IN" smtClean="0"/>
              <a:pPr/>
              <a:t>‹#›</a:t>
            </a:fld>
            <a:endParaRPr lang="en-I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en.wikipedia.org/wiki/File:Altera_MAX_7128_2500_gate_CPLD.jpg"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8.xml.rels><?xml version="1.0" encoding="UTF-8" standalone="yes"?>
<Relationships xmlns="http://schemas.openxmlformats.org/package/2006/relationships"><Relationship Id="rId3" Type="http://schemas.openxmlformats.org/officeDocument/2006/relationships/hyperlink" Target="http://en.wikipedia.org/wiki/File:Lattice_GAL_16V8.jpg"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en.wikipedia.org/wiki/File:FPGA_cell_example.png"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en.wikipedia.org/wiki/File:Switch_box.svg"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en.wikipedia.org/wiki/File:Xilinx_S6-SP601_board.jpg"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hyperlink" Target="http://en.wikipedia.org/wiki/File:Altera_StratixIVGX_FPGA.jpg" TargetMode="External"/><Relationship Id="rId4" Type="http://schemas.openxmlformats.org/officeDocument/2006/relationships/image" Target="../media/image19.jpeg"/></Relationships>
</file>

<file path=ppt/slides/_rels/slide4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57250" y="4429125"/>
            <a:ext cx="6400800" cy="1752600"/>
          </a:xfrm>
        </p:spPr>
        <p:txBody>
          <a:bodyPr rtlCol="0">
            <a:normAutofit fontScale="92500" lnSpcReduction="20000"/>
          </a:bodyPr>
          <a:lstStyle/>
          <a:p>
            <a:pPr algn="l" eaLnBrk="1" fontAlgn="auto" hangingPunct="1">
              <a:spcAft>
                <a:spcPts val="0"/>
              </a:spcAft>
              <a:defRPr/>
            </a:pPr>
            <a:r>
              <a:rPr lang="en-US" sz="2800" smtClean="0"/>
              <a:t>Amit Degada</a:t>
            </a:r>
          </a:p>
          <a:p>
            <a:pPr algn="l" eaLnBrk="1" fontAlgn="auto" hangingPunct="1">
              <a:spcAft>
                <a:spcPts val="0"/>
              </a:spcAft>
              <a:defRPr/>
            </a:pPr>
            <a:r>
              <a:rPr lang="en-US" sz="2800" smtClean="0"/>
              <a:t>Asst. Professor</a:t>
            </a:r>
          </a:p>
          <a:p>
            <a:pPr algn="l" eaLnBrk="1" fontAlgn="auto" hangingPunct="1">
              <a:spcAft>
                <a:spcPts val="0"/>
              </a:spcAft>
              <a:defRPr/>
            </a:pPr>
            <a:r>
              <a:rPr lang="en-US" sz="2800" smtClean="0"/>
              <a:t>amitdegada@gmail.com</a:t>
            </a:r>
          </a:p>
          <a:p>
            <a:pPr algn="l" eaLnBrk="1" fontAlgn="auto" hangingPunct="1">
              <a:spcAft>
                <a:spcPts val="0"/>
              </a:spcAft>
              <a:defRPr/>
            </a:pPr>
            <a:r>
              <a:rPr lang="en-US" sz="2800" smtClean="0"/>
              <a:t>www.amitdegada.weebly.com</a:t>
            </a:r>
            <a:endParaRPr lang="en-IN" sz="2800" smtClean="0"/>
          </a:p>
        </p:txBody>
      </p:sp>
      <p:sp>
        <p:nvSpPr>
          <p:cNvPr id="51204" name="TextBox 3"/>
          <p:cNvSpPr txBox="1">
            <a:spLocks noChangeArrowheads="1"/>
          </p:cNvSpPr>
          <p:nvPr/>
        </p:nvSpPr>
        <p:spPr bwMode="auto">
          <a:xfrm>
            <a:off x="1928812" y="2428875"/>
            <a:ext cx="5715021" cy="1277273"/>
          </a:xfrm>
          <a:prstGeom prst="rect">
            <a:avLst/>
          </a:prstGeom>
          <a:noFill/>
          <a:ln w="9525">
            <a:noFill/>
            <a:miter lim="800000"/>
            <a:headEnd/>
            <a:tailEnd/>
          </a:ln>
        </p:spPr>
        <p:txBody>
          <a:bodyPr wrap="square">
            <a:spAutoFit/>
          </a:bodyPr>
          <a:lstStyle/>
          <a:p>
            <a:pPr algn="ctr"/>
            <a:r>
              <a:rPr lang="en-US" sz="3600" smtClean="0">
                <a:solidFill>
                  <a:srgbClr val="0000FF"/>
                </a:solidFill>
                <a:latin typeface="Calibri" pitchFamily="34" charset="0"/>
              </a:rPr>
              <a:t>Programmable Logic Devices</a:t>
            </a:r>
          </a:p>
          <a:p>
            <a:pPr algn="ctr"/>
            <a:endParaRPr lang="en-US" sz="900" smtClean="0">
              <a:solidFill>
                <a:srgbClr val="0000FF"/>
              </a:solidFill>
              <a:latin typeface="Calibri" pitchFamily="34" charset="0"/>
            </a:endParaRPr>
          </a:p>
          <a:p>
            <a:pPr algn="r"/>
            <a:r>
              <a:rPr lang="en-US" sz="3200" smtClean="0">
                <a:solidFill>
                  <a:srgbClr val="0000FF"/>
                </a:solidFill>
                <a:latin typeface="Calibri" pitchFamily="34" charset="0"/>
              </a:rPr>
              <a:t>CPLD, FPGA</a:t>
            </a:r>
            <a:endParaRPr lang="en-IN" sz="3200">
              <a:latin typeface="Calibri" pitchFamily="34" charset="0"/>
            </a:endParaRPr>
          </a:p>
        </p:txBody>
      </p:sp>
      <p:grpSp>
        <p:nvGrpSpPr>
          <p:cNvPr id="2" name="Group 8"/>
          <p:cNvGrpSpPr>
            <a:grpSpLocks/>
          </p:cNvGrpSpPr>
          <p:nvPr/>
        </p:nvGrpSpPr>
        <p:grpSpPr bwMode="auto">
          <a:xfrm>
            <a:off x="457200" y="457200"/>
            <a:ext cx="8305800" cy="6172200"/>
            <a:chOff x="457200" y="457200"/>
            <a:chExt cx="8305800" cy="6172200"/>
          </a:xfrm>
        </p:grpSpPr>
        <p:sp>
          <p:nvSpPr>
            <p:cNvPr id="51206" name="Line 5"/>
            <p:cNvSpPr>
              <a:spLocks noChangeShapeType="1"/>
            </p:cNvSpPr>
            <p:nvPr/>
          </p:nvSpPr>
          <p:spPr bwMode="auto">
            <a:xfrm>
              <a:off x="457200" y="457200"/>
              <a:ext cx="8305800" cy="0"/>
            </a:xfrm>
            <a:prstGeom prst="line">
              <a:avLst/>
            </a:prstGeom>
            <a:noFill/>
            <a:ln w="38100">
              <a:solidFill>
                <a:srgbClr val="0000FF"/>
              </a:solidFill>
              <a:round/>
              <a:headEnd/>
              <a:tailEnd/>
            </a:ln>
          </p:spPr>
          <p:txBody>
            <a:bodyPr/>
            <a:lstStyle/>
            <a:p>
              <a:endParaRPr lang="en-IN"/>
            </a:p>
          </p:txBody>
        </p:sp>
        <p:sp>
          <p:nvSpPr>
            <p:cNvPr id="51207" name="Line 4"/>
            <p:cNvSpPr>
              <a:spLocks noChangeShapeType="1"/>
            </p:cNvSpPr>
            <p:nvPr/>
          </p:nvSpPr>
          <p:spPr bwMode="auto">
            <a:xfrm>
              <a:off x="457200" y="457200"/>
              <a:ext cx="0" cy="6172200"/>
            </a:xfrm>
            <a:prstGeom prst="line">
              <a:avLst/>
            </a:prstGeom>
            <a:noFill/>
            <a:ln w="38100">
              <a:solidFill>
                <a:srgbClr val="0000FF"/>
              </a:solidFill>
              <a:round/>
              <a:headEnd/>
              <a:tailEnd/>
            </a:ln>
          </p:spPr>
          <p:txBody>
            <a:bodyPr/>
            <a:lstStyle/>
            <a:p>
              <a:endParaRPr lang="en-IN"/>
            </a:p>
          </p:txBody>
        </p:sp>
        <p:sp>
          <p:nvSpPr>
            <p:cNvPr id="51208" name="Line 6"/>
            <p:cNvSpPr>
              <a:spLocks noChangeShapeType="1"/>
            </p:cNvSpPr>
            <p:nvPr/>
          </p:nvSpPr>
          <p:spPr bwMode="auto">
            <a:xfrm>
              <a:off x="8763000" y="457200"/>
              <a:ext cx="0" cy="6172200"/>
            </a:xfrm>
            <a:prstGeom prst="line">
              <a:avLst/>
            </a:prstGeom>
            <a:noFill/>
            <a:ln w="38100">
              <a:solidFill>
                <a:srgbClr val="0000FF"/>
              </a:solidFill>
              <a:round/>
              <a:headEnd/>
              <a:tailEnd/>
            </a:ln>
          </p:spPr>
          <p:txBody>
            <a:bodyPr/>
            <a:lstStyle/>
            <a:p>
              <a:endParaRPr lang="en-IN"/>
            </a:p>
          </p:txBody>
        </p:sp>
        <p:sp>
          <p:nvSpPr>
            <p:cNvPr id="51209" name="Line 7"/>
            <p:cNvSpPr>
              <a:spLocks noChangeShapeType="1"/>
            </p:cNvSpPr>
            <p:nvPr/>
          </p:nvSpPr>
          <p:spPr bwMode="auto">
            <a:xfrm>
              <a:off x="457200" y="6629400"/>
              <a:ext cx="8305800" cy="0"/>
            </a:xfrm>
            <a:prstGeom prst="line">
              <a:avLst/>
            </a:prstGeom>
            <a:noFill/>
            <a:ln w="38100">
              <a:solidFill>
                <a:srgbClr val="0000FF"/>
              </a:solidFill>
              <a:round/>
              <a:headEnd/>
              <a:tailEnd/>
            </a:ln>
          </p:spPr>
          <p:txBody>
            <a:bodyPr/>
            <a:lstStyle/>
            <a:p>
              <a:endParaRPr lang="en-IN"/>
            </a:p>
          </p:txBody>
        </p:sp>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3"/>
          <p:cNvSpPr>
            <a:spLocks noChangeArrowheads="1"/>
          </p:cNvSpPr>
          <p:nvPr/>
        </p:nvSpPr>
        <p:spPr bwMode="auto">
          <a:xfrm>
            <a:off x="6553200" y="6400800"/>
            <a:ext cx="1905000" cy="457200"/>
          </a:xfrm>
          <a:prstGeom prst="rect">
            <a:avLst/>
          </a:prstGeom>
          <a:noFill/>
          <a:ln w="12700">
            <a:noFill/>
            <a:miter lim="800000"/>
            <a:headEnd/>
            <a:tailEnd/>
          </a:ln>
        </p:spPr>
        <p:txBody>
          <a:bodyPr wrap="none" lIns="90488" tIns="44450" rIns="90488" bIns="44450" anchor="ctr"/>
          <a:lstStyle/>
          <a:p>
            <a:pPr algn="r"/>
            <a:endParaRPr lang="en-US" sz="1200" b="1">
              <a:latin typeface="Calibri" pitchFamily="34" charset="0"/>
            </a:endParaRPr>
          </a:p>
        </p:txBody>
      </p:sp>
      <p:sp>
        <p:nvSpPr>
          <p:cNvPr id="54275" name="Rectangle 5"/>
          <p:cNvSpPr>
            <a:spLocks noGrp="1" noChangeArrowheads="1"/>
          </p:cNvSpPr>
          <p:nvPr>
            <p:ph type="title"/>
          </p:nvPr>
        </p:nvSpPr>
        <p:spPr>
          <a:noFill/>
        </p:spPr>
        <p:txBody>
          <a:bodyPr/>
          <a:lstStyle/>
          <a:p>
            <a:pPr eaLnBrk="1" hangingPunct="1"/>
            <a:r>
              <a:rPr lang="en-US" smtClean="0"/>
              <a:t>PLA</a:t>
            </a:r>
          </a:p>
        </p:txBody>
      </p:sp>
      <p:cxnSp>
        <p:nvCxnSpPr>
          <p:cNvPr id="6" name="Straight Connector 5"/>
          <p:cNvCxnSpPr/>
          <p:nvPr/>
        </p:nvCxnSpPr>
        <p:spPr>
          <a:xfrm>
            <a:off x="500063" y="1214438"/>
            <a:ext cx="7920037" cy="0"/>
          </a:xfrm>
          <a:prstGeom prst="line">
            <a:avLst/>
          </a:prstGeom>
        </p:spPr>
        <p:style>
          <a:lnRef idx="3">
            <a:schemeClr val="accent2"/>
          </a:lnRef>
          <a:fillRef idx="0">
            <a:schemeClr val="accent2"/>
          </a:fillRef>
          <a:effectRef idx="2">
            <a:schemeClr val="accent2"/>
          </a:effectRef>
          <a:fontRef idx="minor">
            <a:schemeClr val="tx1"/>
          </a:fontRef>
        </p:style>
      </p:cxnSp>
      <p:grpSp>
        <p:nvGrpSpPr>
          <p:cNvPr id="2" name="Group 8"/>
          <p:cNvGrpSpPr>
            <a:grpSpLocks/>
          </p:cNvGrpSpPr>
          <p:nvPr/>
        </p:nvGrpSpPr>
        <p:grpSpPr bwMode="auto">
          <a:xfrm>
            <a:off x="457200" y="457200"/>
            <a:ext cx="8305800" cy="6172200"/>
            <a:chOff x="457200" y="457200"/>
            <a:chExt cx="8305800" cy="6172200"/>
          </a:xfrm>
        </p:grpSpPr>
        <p:sp>
          <p:nvSpPr>
            <p:cNvPr id="54279" name="Line 5"/>
            <p:cNvSpPr>
              <a:spLocks noChangeShapeType="1"/>
            </p:cNvSpPr>
            <p:nvPr/>
          </p:nvSpPr>
          <p:spPr bwMode="auto">
            <a:xfrm>
              <a:off x="457200" y="457200"/>
              <a:ext cx="8305800" cy="0"/>
            </a:xfrm>
            <a:prstGeom prst="line">
              <a:avLst/>
            </a:prstGeom>
            <a:noFill/>
            <a:ln w="38100">
              <a:solidFill>
                <a:srgbClr val="0000FF"/>
              </a:solidFill>
              <a:round/>
              <a:headEnd/>
              <a:tailEnd/>
            </a:ln>
          </p:spPr>
          <p:txBody>
            <a:bodyPr/>
            <a:lstStyle/>
            <a:p>
              <a:endParaRPr lang="en-IN"/>
            </a:p>
          </p:txBody>
        </p:sp>
        <p:sp>
          <p:nvSpPr>
            <p:cNvPr id="54280" name="Line 4"/>
            <p:cNvSpPr>
              <a:spLocks noChangeShapeType="1"/>
            </p:cNvSpPr>
            <p:nvPr/>
          </p:nvSpPr>
          <p:spPr bwMode="auto">
            <a:xfrm>
              <a:off x="457200" y="457200"/>
              <a:ext cx="0" cy="6172200"/>
            </a:xfrm>
            <a:prstGeom prst="line">
              <a:avLst/>
            </a:prstGeom>
            <a:noFill/>
            <a:ln w="38100">
              <a:solidFill>
                <a:srgbClr val="0000FF"/>
              </a:solidFill>
              <a:round/>
              <a:headEnd/>
              <a:tailEnd/>
            </a:ln>
          </p:spPr>
          <p:txBody>
            <a:bodyPr/>
            <a:lstStyle/>
            <a:p>
              <a:endParaRPr lang="en-IN"/>
            </a:p>
          </p:txBody>
        </p:sp>
        <p:sp>
          <p:nvSpPr>
            <p:cNvPr id="54281" name="Line 6"/>
            <p:cNvSpPr>
              <a:spLocks noChangeShapeType="1"/>
            </p:cNvSpPr>
            <p:nvPr/>
          </p:nvSpPr>
          <p:spPr bwMode="auto">
            <a:xfrm>
              <a:off x="8763000" y="457200"/>
              <a:ext cx="0" cy="6172200"/>
            </a:xfrm>
            <a:prstGeom prst="line">
              <a:avLst/>
            </a:prstGeom>
            <a:noFill/>
            <a:ln w="38100">
              <a:solidFill>
                <a:srgbClr val="0000FF"/>
              </a:solidFill>
              <a:round/>
              <a:headEnd/>
              <a:tailEnd/>
            </a:ln>
          </p:spPr>
          <p:txBody>
            <a:bodyPr/>
            <a:lstStyle/>
            <a:p>
              <a:endParaRPr lang="en-IN"/>
            </a:p>
          </p:txBody>
        </p:sp>
        <p:sp>
          <p:nvSpPr>
            <p:cNvPr id="54282" name="Line 7"/>
            <p:cNvSpPr>
              <a:spLocks noChangeShapeType="1"/>
            </p:cNvSpPr>
            <p:nvPr/>
          </p:nvSpPr>
          <p:spPr bwMode="auto">
            <a:xfrm>
              <a:off x="457200" y="6629400"/>
              <a:ext cx="8305800" cy="0"/>
            </a:xfrm>
            <a:prstGeom prst="line">
              <a:avLst/>
            </a:prstGeom>
            <a:noFill/>
            <a:ln w="38100">
              <a:solidFill>
                <a:srgbClr val="0000FF"/>
              </a:solidFill>
              <a:round/>
              <a:headEnd/>
              <a:tailEnd/>
            </a:ln>
          </p:spPr>
          <p:txBody>
            <a:bodyPr/>
            <a:lstStyle/>
            <a:p>
              <a:endParaRPr lang="en-IN"/>
            </a:p>
          </p:txBody>
        </p:sp>
      </p:grpSp>
      <p:pic>
        <p:nvPicPr>
          <p:cNvPr id="2051" name="Picture 3"/>
          <p:cNvPicPr>
            <a:picLocks noChangeAspect="1" noChangeArrowheads="1"/>
          </p:cNvPicPr>
          <p:nvPr/>
        </p:nvPicPr>
        <p:blipFill>
          <a:blip r:embed="rId3"/>
          <a:srcRect/>
          <a:stretch>
            <a:fillRect/>
          </a:stretch>
        </p:blipFill>
        <p:spPr bwMode="auto">
          <a:xfrm>
            <a:off x="642910" y="1428736"/>
            <a:ext cx="3938589" cy="4981006"/>
          </a:xfrm>
          <a:prstGeom prst="rect">
            <a:avLst/>
          </a:prstGeom>
          <a:noFill/>
          <a:ln w="9525">
            <a:noFill/>
            <a:miter lim="800000"/>
            <a:headEnd/>
            <a:tailEnd/>
          </a:ln>
          <a:effectLst/>
        </p:spPr>
      </p:pic>
      <p:sp>
        <p:nvSpPr>
          <p:cNvPr id="13" name="TextBox 12"/>
          <p:cNvSpPr txBox="1"/>
          <p:nvPr/>
        </p:nvSpPr>
        <p:spPr>
          <a:xfrm>
            <a:off x="5214942" y="2143116"/>
            <a:ext cx="3500462" cy="1477328"/>
          </a:xfrm>
          <a:prstGeom prst="rect">
            <a:avLst/>
          </a:prstGeom>
          <a:noFill/>
        </p:spPr>
        <p:txBody>
          <a:bodyPr wrap="square" rtlCol="0">
            <a:spAutoFit/>
          </a:bodyPr>
          <a:lstStyle/>
          <a:p>
            <a:r>
              <a:rPr lang="en-US" smtClean="0"/>
              <a:t>Sharing of AND terms across multiple Ors</a:t>
            </a:r>
          </a:p>
          <a:p>
            <a:endParaRPr lang="en-US"/>
          </a:p>
          <a:p>
            <a:r>
              <a:rPr lang="en-US" smtClean="0"/>
              <a:t>Programmable switches between Horizontal and Verticle Lines</a:t>
            </a:r>
            <a:endParaRPr lang="en-IN"/>
          </a:p>
        </p:txBody>
      </p:sp>
    </p:spTree>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3"/>
          <p:cNvSpPr>
            <a:spLocks noChangeArrowheads="1"/>
          </p:cNvSpPr>
          <p:nvPr/>
        </p:nvSpPr>
        <p:spPr bwMode="auto">
          <a:xfrm>
            <a:off x="6553200" y="6400800"/>
            <a:ext cx="1905000" cy="457200"/>
          </a:xfrm>
          <a:prstGeom prst="rect">
            <a:avLst/>
          </a:prstGeom>
          <a:noFill/>
          <a:ln w="12700">
            <a:noFill/>
            <a:miter lim="800000"/>
            <a:headEnd/>
            <a:tailEnd/>
          </a:ln>
        </p:spPr>
        <p:txBody>
          <a:bodyPr wrap="none" lIns="90488" tIns="44450" rIns="90488" bIns="44450" anchor="ctr"/>
          <a:lstStyle/>
          <a:p>
            <a:pPr algn="r"/>
            <a:endParaRPr lang="en-US" sz="1200" b="1">
              <a:latin typeface="Calibri" pitchFamily="34" charset="0"/>
            </a:endParaRPr>
          </a:p>
        </p:txBody>
      </p:sp>
      <p:sp>
        <p:nvSpPr>
          <p:cNvPr id="54275" name="Rectangle 5"/>
          <p:cNvSpPr>
            <a:spLocks noGrp="1" noChangeArrowheads="1"/>
          </p:cNvSpPr>
          <p:nvPr>
            <p:ph type="title"/>
          </p:nvPr>
        </p:nvSpPr>
        <p:spPr>
          <a:noFill/>
        </p:spPr>
        <p:txBody>
          <a:bodyPr/>
          <a:lstStyle/>
          <a:p>
            <a:pPr eaLnBrk="1" hangingPunct="1"/>
            <a:r>
              <a:rPr lang="en-US" smtClean="0"/>
              <a:t>PAL (Programmable Array Logic)</a:t>
            </a:r>
          </a:p>
        </p:txBody>
      </p:sp>
      <p:cxnSp>
        <p:nvCxnSpPr>
          <p:cNvPr id="6" name="Straight Connector 5"/>
          <p:cNvCxnSpPr/>
          <p:nvPr/>
        </p:nvCxnSpPr>
        <p:spPr>
          <a:xfrm>
            <a:off x="500063" y="1214438"/>
            <a:ext cx="7920037" cy="0"/>
          </a:xfrm>
          <a:prstGeom prst="line">
            <a:avLst/>
          </a:prstGeom>
        </p:spPr>
        <p:style>
          <a:lnRef idx="3">
            <a:schemeClr val="accent2"/>
          </a:lnRef>
          <a:fillRef idx="0">
            <a:schemeClr val="accent2"/>
          </a:fillRef>
          <a:effectRef idx="2">
            <a:schemeClr val="accent2"/>
          </a:effectRef>
          <a:fontRef idx="minor">
            <a:schemeClr val="tx1"/>
          </a:fontRef>
        </p:style>
      </p:cxnSp>
      <p:grpSp>
        <p:nvGrpSpPr>
          <p:cNvPr id="2" name="Group 8"/>
          <p:cNvGrpSpPr>
            <a:grpSpLocks/>
          </p:cNvGrpSpPr>
          <p:nvPr/>
        </p:nvGrpSpPr>
        <p:grpSpPr bwMode="auto">
          <a:xfrm>
            <a:off x="457200" y="457200"/>
            <a:ext cx="8305800" cy="6172200"/>
            <a:chOff x="457200" y="457200"/>
            <a:chExt cx="8305800" cy="6172200"/>
          </a:xfrm>
        </p:grpSpPr>
        <p:sp>
          <p:nvSpPr>
            <p:cNvPr id="54279" name="Line 5"/>
            <p:cNvSpPr>
              <a:spLocks noChangeShapeType="1"/>
            </p:cNvSpPr>
            <p:nvPr/>
          </p:nvSpPr>
          <p:spPr bwMode="auto">
            <a:xfrm>
              <a:off x="457200" y="457200"/>
              <a:ext cx="8305800" cy="0"/>
            </a:xfrm>
            <a:prstGeom prst="line">
              <a:avLst/>
            </a:prstGeom>
            <a:noFill/>
            <a:ln w="38100">
              <a:solidFill>
                <a:srgbClr val="0000FF"/>
              </a:solidFill>
              <a:round/>
              <a:headEnd/>
              <a:tailEnd/>
            </a:ln>
          </p:spPr>
          <p:txBody>
            <a:bodyPr/>
            <a:lstStyle/>
            <a:p>
              <a:endParaRPr lang="en-IN"/>
            </a:p>
          </p:txBody>
        </p:sp>
        <p:sp>
          <p:nvSpPr>
            <p:cNvPr id="54280" name="Line 4"/>
            <p:cNvSpPr>
              <a:spLocks noChangeShapeType="1"/>
            </p:cNvSpPr>
            <p:nvPr/>
          </p:nvSpPr>
          <p:spPr bwMode="auto">
            <a:xfrm>
              <a:off x="457200" y="457200"/>
              <a:ext cx="0" cy="6172200"/>
            </a:xfrm>
            <a:prstGeom prst="line">
              <a:avLst/>
            </a:prstGeom>
            <a:noFill/>
            <a:ln w="38100">
              <a:solidFill>
                <a:srgbClr val="0000FF"/>
              </a:solidFill>
              <a:round/>
              <a:headEnd/>
              <a:tailEnd/>
            </a:ln>
          </p:spPr>
          <p:txBody>
            <a:bodyPr/>
            <a:lstStyle/>
            <a:p>
              <a:endParaRPr lang="en-IN"/>
            </a:p>
          </p:txBody>
        </p:sp>
        <p:sp>
          <p:nvSpPr>
            <p:cNvPr id="54281" name="Line 6"/>
            <p:cNvSpPr>
              <a:spLocks noChangeShapeType="1"/>
            </p:cNvSpPr>
            <p:nvPr/>
          </p:nvSpPr>
          <p:spPr bwMode="auto">
            <a:xfrm>
              <a:off x="8763000" y="457200"/>
              <a:ext cx="0" cy="6172200"/>
            </a:xfrm>
            <a:prstGeom prst="line">
              <a:avLst/>
            </a:prstGeom>
            <a:noFill/>
            <a:ln w="38100">
              <a:solidFill>
                <a:srgbClr val="0000FF"/>
              </a:solidFill>
              <a:round/>
              <a:headEnd/>
              <a:tailEnd/>
            </a:ln>
          </p:spPr>
          <p:txBody>
            <a:bodyPr/>
            <a:lstStyle/>
            <a:p>
              <a:endParaRPr lang="en-IN"/>
            </a:p>
          </p:txBody>
        </p:sp>
        <p:sp>
          <p:nvSpPr>
            <p:cNvPr id="54282" name="Line 7"/>
            <p:cNvSpPr>
              <a:spLocks noChangeShapeType="1"/>
            </p:cNvSpPr>
            <p:nvPr/>
          </p:nvSpPr>
          <p:spPr bwMode="auto">
            <a:xfrm>
              <a:off x="457200" y="6629400"/>
              <a:ext cx="8305800" cy="0"/>
            </a:xfrm>
            <a:prstGeom prst="line">
              <a:avLst/>
            </a:prstGeom>
            <a:noFill/>
            <a:ln w="38100">
              <a:solidFill>
                <a:srgbClr val="0000FF"/>
              </a:solidFill>
              <a:round/>
              <a:headEnd/>
              <a:tailEnd/>
            </a:ln>
          </p:spPr>
          <p:txBody>
            <a:bodyPr/>
            <a:lstStyle/>
            <a:p>
              <a:endParaRPr lang="en-IN"/>
            </a:p>
          </p:txBody>
        </p:sp>
      </p:grpSp>
      <p:sp>
        <p:nvSpPr>
          <p:cNvPr id="54278" name="Content Placeholder 10"/>
          <p:cNvSpPr>
            <a:spLocks noGrp="1"/>
          </p:cNvSpPr>
          <p:nvPr>
            <p:ph idx="1"/>
          </p:nvPr>
        </p:nvSpPr>
        <p:spPr/>
        <p:txBody>
          <a:bodyPr/>
          <a:lstStyle/>
          <a:p>
            <a:r>
              <a:rPr lang="en-US" smtClean="0"/>
              <a:t>Because of 2 levels of configurable logic PLAs are difficult to manufacture and introduce significant propagation delay.</a:t>
            </a:r>
          </a:p>
          <a:p>
            <a:r>
              <a:rPr lang="en-US" smtClean="0"/>
              <a:t>Solution was PAL.</a:t>
            </a:r>
          </a:p>
          <a:p>
            <a:endParaRPr lang="en-US" smtClean="0"/>
          </a:p>
          <a:p>
            <a:endParaRPr lang="en-US" smtClean="0"/>
          </a:p>
        </p:txBody>
      </p:sp>
    </p:spTree>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3"/>
          <p:cNvSpPr>
            <a:spLocks noChangeArrowheads="1"/>
          </p:cNvSpPr>
          <p:nvPr/>
        </p:nvSpPr>
        <p:spPr bwMode="auto">
          <a:xfrm>
            <a:off x="6553200" y="6400800"/>
            <a:ext cx="1905000" cy="457200"/>
          </a:xfrm>
          <a:prstGeom prst="rect">
            <a:avLst/>
          </a:prstGeom>
          <a:noFill/>
          <a:ln w="12700">
            <a:noFill/>
            <a:miter lim="800000"/>
            <a:headEnd/>
            <a:tailEnd/>
          </a:ln>
        </p:spPr>
        <p:txBody>
          <a:bodyPr wrap="none" lIns="90488" tIns="44450" rIns="90488" bIns="44450" anchor="ctr"/>
          <a:lstStyle/>
          <a:p>
            <a:pPr algn="r"/>
            <a:endParaRPr lang="en-US" sz="1200" b="1">
              <a:latin typeface="Calibri" pitchFamily="34" charset="0"/>
            </a:endParaRPr>
          </a:p>
        </p:txBody>
      </p:sp>
      <p:sp>
        <p:nvSpPr>
          <p:cNvPr id="54275" name="Rectangle 5"/>
          <p:cNvSpPr>
            <a:spLocks noGrp="1" noChangeArrowheads="1"/>
          </p:cNvSpPr>
          <p:nvPr>
            <p:ph type="title"/>
          </p:nvPr>
        </p:nvSpPr>
        <p:spPr>
          <a:noFill/>
        </p:spPr>
        <p:txBody>
          <a:bodyPr/>
          <a:lstStyle/>
          <a:p>
            <a:pPr eaLnBrk="1" hangingPunct="1"/>
            <a:r>
              <a:rPr lang="en-US" smtClean="0"/>
              <a:t>PAL</a:t>
            </a:r>
          </a:p>
        </p:txBody>
      </p:sp>
      <p:cxnSp>
        <p:nvCxnSpPr>
          <p:cNvPr id="6" name="Straight Connector 5"/>
          <p:cNvCxnSpPr/>
          <p:nvPr/>
        </p:nvCxnSpPr>
        <p:spPr>
          <a:xfrm>
            <a:off x="500063" y="1214438"/>
            <a:ext cx="7920037" cy="0"/>
          </a:xfrm>
          <a:prstGeom prst="line">
            <a:avLst/>
          </a:prstGeom>
        </p:spPr>
        <p:style>
          <a:lnRef idx="3">
            <a:schemeClr val="accent2"/>
          </a:lnRef>
          <a:fillRef idx="0">
            <a:schemeClr val="accent2"/>
          </a:fillRef>
          <a:effectRef idx="2">
            <a:schemeClr val="accent2"/>
          </a:effectRef>
          <a:fontRef idx="minor">
            <a:schemeClr val="tx1"/>
          </a:fontRef>
        </p:style>
      </p:cxnSp>
      <p:grpSp>
        <p:nvGrpSpPr>
          <p:cNvPr id="2" name="Group 8"/>
          <p:cNvGrpSpPr>
            <a:grpSpLocks/>
          </p:cNvGrpSpPr>
          <p:nvPr/>
        </p:nvGrpSpPr>
        <p:grpSpPr bwMode="auto">
          <a:xfrm>
            <a:off x="457200" y="457200"/>
            <a:ext cx="8305800" cy="6172200"/>
            <a:chOff x="457200" y="457200"/>
            <a:chExt cx="8305800" cy="6172200"/>
          </a:xfrm>
        </p:grpSpPr>
        <p:sp>
          <p:nvSpPr>
            <p:cNvPr id="54279" name="Line 5"/>
            <p:cNvSpPr>
              <a:spLocks noChangeShapeType="1"/>
            </p:cNvSpPr>
            <p:nvPr/>
          </p:nvSpPr>
          <p:spPr bwMode="auto">
            <a:xfrm>
              <a:off x="457200" y="457200"/>
              <a:ext cx="8305800" cy="0"/>
            </a:xfrm>
            <a:prstGeom prst="line">
              <a:avLst/>
            </a:prstGeom>
            <a:noFill/>
            <a:ln w="38100">
              <a:solidFill>
                <a:srgbClr val="0000FF"/>
              </a:solidFill>
              <a:round/>
              <a:headEnd/>
              <a:tailEnd/>
            </a:ln>
          </p:spPr>
          <p:txBody>
            <a:bodyPr/>
            <a:lstStyle/>
            <a:p>
              <a:endParaRPr lang="en-IN"/>
            </a:p>
          </p:txBody>
        </p:sp>
        <p:sp>
          <p:nvSpPr>
            <p:cNvPr id="54280" name="Line 4"/>
            <p:cNvSpPr>
              <a:spLocks noChangeShapeType="1"/>
            </p:cNvSpPr>
            <p:nvPr/>
          </p:nvSpPr>
          <p:spPr bwMode="auto">
            <a:xfrm>
              <a:off x="457200" y="457200"/>
              <a:ext cx="0" cy="6172200"/>
            </a:xfrm>
            <a:prstGeom prst="line">
              <a:avLst/>
            </a:prstGeom>
            <a:noFill/>
            <a:ln w="38100">
              <a:solidFill>
                <a:srgbClr val="0000FF"/>
              </a:solidFill>
              <a:round/>
              <a:headEnd/>
              <a:tailEnd/>
            </a:ln>
          </p:spPr>
          <p:txBody>
            <a:bodyPr/>
            <a:lstStyle/>
            <a:p>
              <a:endParaRPr lang="en-IN"/>
            </a:p>
          </p:txBody>
        </p:sp>
        <p:sp>
          <p:nvSpPr>
            <p:cNvPr id="54281" name="Line 6"/>
            <p:cNvSpPr>
              <a:spLocks noChangeShapeType="1"/>
            </p:cNvSpPr>
            <p:nvPr/>
          </p:nvSpPr>
          <p:spPr bwMode="auto">
            <a:xfrm>
              <a:off x="8763000" y="457200"/>
              <a:ext cx="0" cy="6172200"/>
            </a:xfrm>
            <a:prstGeom prst="line">
              <a:avLst/>
            </a:prstGeom>
            <a:noFill/>
            <a:ln w="38100">
              <a:solidFill>
                <a:srgbClr val="0000FF"/>
              </a:solidFill>
              <a:round/>
              <a:headEnd/>
              <a:tailEnd/>
            </a:ln>
          </p:spPr>
          <p:txBody>
            <a:bodyPr/>
            <a:lstStyle/>
            <a:p>
              <a:endParaRPr lang="en-IN"/>
            </a:p>
          </p:txBody>
        </p:sp>
        <p:sp>
          <p:nvSpPr>
            <p:cNvPr id="54282" name="Line 7"/>
            <p:cNvSpPr>
              <a:spLocks noChangeShapeType="1"/>
            </p:cNvSpPr>
            <p:nvPr/>
          </p:nvSpPr>
          <p:spPr bwMode="auto">
            <a:xfrm>
              <a:off x="457200" y="6629400"/>
              <a:ext cx="8305800" cy="0"/>
            </a:xfrm>
            <a:prstGeom prst="line">
              <a:avLst/>
            </a:prstGeom>
            <a:noFill/>
            <a:ln w="38100">
              <a:solidFill>
                <a:srgbClr val="0000FF"/>
              </a:solidFill>
              <a:round/>
              <a:headEnd/>
              <a:tailEnd/>
            </a:ln>
          </p:spPr>
          <p:txBody>
            <a:bodyPr/>
            <a:lstStyle/>
            <a:p>
              <a:endParaRPr lang="en-IN"/>
            </a:p>
          </p:txBody>
        </p:sp>
      </p:grpSp>
      <p:pic>
        <p:nvPicPr>
          <p:cNvPr id="3074" name="Picture 2"/>
          <p:cNvPicPr>
            <a:picLocks noChangeAspect="1" noChangeArrowheads="1"/>
          </p:cNvPicPr>
          <p:nvPr/>
        </p:nvPicPr>
        <p:blipFill>
          <a:blip r:embed="rId3"/>
          <a:srcRect/>
          <a:stretch>
            <a:fillRect/>
          </a:stretch>
        </p:blipFill>
        <p:spPr bwMode="auto">
          <a:xfrm>
            <a:off x="571473" y="1285860"/>
            <a:ext cx="4286280" cy="5264034"/>
          </a:xfrm>
          <a:prstGeom prst="rect">
            <a:avLst/>
          </a:prstGeom>
          <a:noFill/>
          <a:ln w="9525">
            <a:noFill/>
            <a:miter lim="800000"/>
            <a:headEnd/>
            <a:tailEnd/>
          </a:ln>
          <a:effectLst/>
        </p:spPr>
      </p:pic>
      <p:sp>
        <p:nvSpPr>
          <p:cNvPr id="12" name="TextBox 11"/>
          <p:cNvSpPr txBox="1"/>
          <p:nvPr/>
        </p:nvSpPr>
        <p:spPr>
          <a:xfrm>
            <a:off x="5072066" y="2000240"/>
            <a:ext cx="3643338" cy="1985159"/>
          </a:xfrm>
          <a:prstGeom prst="rect">
            <a:avLst/>
          </a:prstGeom>
          <a:noFill/>
        </p:spPr>
        <p:txBody>
          <a:bodyPr wrap="square" rtlCol="0">
            <a:spAutoFit/>
          </a:bodyPr>
          <a:lstStyle/>
          <a:p>
            <a:r>
              <a:rPr lang="en-US" sz="2100" smtClean="0"/>
              <a:t>Finite Combination of AND/Ors</a:t>
            </a:r>
          </a:p>
          <a:p>
            <a:endParaRPr lang="en-US" sz="2100"/>
          </a:p>
          <a:p>
            <a:r>
              <a:rPr lang="en-US" sz="2100" smtClean="0"/>
              <a:t>Fewer Switch Count</a:t>
            </a:r>
          </a:p>
          <a:p>
            <a:endParaRPr lang="en-US" sz="2100"/>
          </a:p>
          <a:p>
            <a:r>
              <a:rPr lang="en-US" sz="2100" smtClean="0"/>
              <a:t>Faster than PLAs</a:t>
            </a:r>
          </a:p>
          <a:p>
            <a:endParaRPr lang="en-IN"/>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additive="base">
                                        <p:cTn id="7" dur="500" fill="hold"/>
                                        <p:tgtEl>
                                          <p:spTgt spid="1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2">
                                            <p:txEl>
                                              <p:pRg st="2" end="2"/>
                                            </p:txEl>
                                          </p:spTgt>
                                        </p:tgtEl>
                                        <p:attrNameLst>
                                          <p:attrName>style.visibility</p:attrName>
                                        </p:attrNameLst>
                                      </p:cBhvr>
                                      <p:to>
                                        <p:strVal val="visible"/>
                                      </p:to>
                                    </p:set>
                                    <p:anim calcmode="lin" valueType="num">
                                      <p:cBhvr additive="base">
                                        <p:cTn id="13" dur="500" fill="hold"/>
                                        <p:tgtEl>
                                          <p:spTgt spid="12">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12">
                                            <p:txEl>
                                              <p:pRg st="4" end="4"/>
                                            </p:txEl>
                                          </p:spTgt>
                                        </p:tgtEl>
                                        <p:attrNameLst>
                                          <p:attrName>style.visibility</p:attrName>
                                        </p:attrNameLst>
                                      </p:cBhvr>
                                      <p:to>
                                        <p:strVal val="visible"/>
                                      </p:to>
                                    </p:set>
                                    <p:anim calcmode="lin" valueType="num">
                                      <p:cBhvr additive="base">
                                        <p:cTn id="19" dur="500" fill="hold"/>
                                        <p:tgtEl>
                                          <p:spTgt spid="12">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2">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3"/>
          <p:cNvSpPr>
            <a:spLocks noChangeArrowheads="1"/>
          </p:cNvSpPr>
          <p:nvPr/>
        </p:nvSpPr>
        <p:spPr bwMode="auto">
          <a:xfrm>
            <a:off x="6553200" y="6400800"/>
            <a:ext cx="1905000" cy="457200"/>
          </a:xfrm>
          <a:prstGeom prst="rect">
            <a:avLst/>
          </a:prstGeom>
          <a:noFill/>
          <a:ln w="12700">
            <a:noFill/>
            <a:miter lim="800000"/>
            <a:headEnd/>
            <a:tailEnd/>
          </a:ln>
        </p:spPr>
        <p:txBody>
          <a:bodyPr wrap="none" lIns="90488" tIns="44450" rIns="90488" bIns="44450" anchor="ctr"/>
          <a:lstStyle/>
          <a:p>
            <a:pPr algn="r"/>
            <a:endParaRPr lang="en-US" sz="1200" b="1">
              <a:latin typeface="Calibri" pitchFamily="34" charset="0"/>
            </a:endParaRPr>
          </a:p>
        </p:txBody>
      </p:sp>
      <p:sp>
        <p:nvSpPr>
          <p:cNvPr id="54275" name="Rectangle 5"/>
          <p:cNvSpPr>
            <a:spLocks noGrp="1" noChangeArrowheads="1"/>
          </p:cNvSpPr>
          <p:nvPr>
            <p:ph type="title"/>
          </p:nvPr>
        </p:nvSpPr>
        <p:spPr>
          <a:noFill/>
        </p:spPr>
        <p:txBody>
          <a:bodyPr/>
          <a:lstStyle/>
          <a:p>
            <a:pPr eaLnBrk="1" hangingPunct="1"/>
            <a:r>
              <a:rPr lang="en-US" smtClean="0"/>
              <a:t>PAL</a:t>
            </a:r>
          </a:p>
        </p:txBody>
      </p:sp>
      <p:cxnSp>
        <p:nvCxnSpPr>
          <p:cNvPr id="6" name="Straight Connector 5"/>
          <p:cNvCxnSpPr/>
          <p:nvPr/>
        </p:nvCxnSpPr>
        <p:spPr>
          <a:xfrm>
            <a:off x="500063" y="1214438"/>
            <a:ext cx="7920037" cy="0"/>
          </a:xfrm>
          <a:prstGeom prst="line">
            <a:avLst/>
          </a:prstGeom>
        </p:spPr>
        <p:style>
          <a:lnRef idx="3">
            <a:schemeClr val="accent2"/>
          </a:lnRef>
          <a:fillRef idx="0">
            <a:schemeClr val="accent2"/>
          </a:fillRef>
          <a:effectRef idx="2">
            <a:schemeClr val="accent2"/>
          </a:effectRef>
          <a:fontRef idx="minor">
            <a:schemeClr val="tx1"/>
          </a:fontRef>
        </p:style>
      </p:cxnSp>
      <p:grpSp>
        <p:nvGrpSpPr>
          <p:cNvPr id="2" name="Group 8"/>
          <p:cNvGrpSpPr>
            <a:grpSpLocks/>
          </p:cNvGrpSpPr>
          <p:nvPr/>
        </p:nvGrpSpPr>
        <p:grpSpPr bwMode="auto">
          <a:xfrm>
            <a:off x="457200" y="457200"/>
            <a:ext cx="8305800" cy="6172200"/>
            <a:chOff x="457200" y="457200"/>
            <a:chExt cx="8305800" cy="6172200"/>
          </a:xfrm>
        </p:grpSpPr>
        <p:sp>
          <p:nvSpPr>
            <p:cNvPr id="54279" name="Line 5"/>
            <p:cNvSpPr>
              <a:spLocks noChangeShapeType="1"/>
            </p:cNvSpPr>
            <p:nvPr/>
          </p:nvSpPr>
          <p:spPr bwMode="auto">
            <a:xfrm>
              <a:off x="457200" y="457200"/>
              <a:ext cx="8305800" cy="0"/>
            </a:xfrm>
            <a:prstGeom prst="line">
              <a:avLst/>
            </a:prstGeom>
            <a:noFill/>
            <a:ln w="38100">
              <a:solidFill>
                <a:srgbClr val="0000FF"/>
              </a:solidFill>
              <a:round/>
              <a:headEnd/>
              <a:tailEnd/>
            </a:ln>
          </p:spPr>
          <p:txBody>
            <a:bodyPr/>
            <a:lstStyle/>
            <a:p>
              <a:endParaRPr lang="en-IN"/>
            </a:p>
          </p:txBody>
        </p:sp>
        <p:sp>
          <p:nvSpPr>
            <p:cNvPr id="54280" name="Line 4"/>
            <p:cNvSpPr>
              <a:spLocks noChangeShapeType="1"/>
            </p:cNvSpPr>
            <p:nvPr/>
          </p:nvSpPr>
          <p:spPr bwMode="auto">
            <a:xfrm>
              <a:off x="457200" y="457200"/>
              <a:ext cx="0" cy="6172200"/>
            </a:xfrm>
            <a:prstGeom prst="line">
              <a:avLst/>
            </a:prstGeom>
            <a:noFill/>
            <a:ln w="38100">
              <a:solidFill>
                <a:srgbClr val="0000FF"/>
              </a:solidFill>
              <a:round/>
              <a:headEnd/>
              <a:tailEnd/>
            </a:ln>
          </p:spPr>
          <p:txBody>
            <a:bodyPr/>
            <a:lstStyle/>
            <a:p>
              <a:endParaRPr lang="en-IN"/>
            </a:p>
          </p:txBody>
        </p:sp>
        <p:sp>
          <p:nvSpPr>
            <p:cNvPr id="54281" name="Line 6"/>
            <p:cNvSpPr>
              <a:spLocks noChangeShapeType="1"/>
            </p:cNvSpPr>
            <p:nvPr/>
          </p:nvSpPr>
          <p:spPr bwMode="auto">
            <a:xfrm>
              <a:off x="8763000" y="457200"/>
              <a:ext cx="0" cy="6172200"/>
            </a:xfrm>
            <a:prstGeom prst="line">
              <a:avLst/>
            </a:prstGeom>
            <a:noFill/>
            <a:ln w="38100">
              <a:solidFill>
                <a:srgbClr val="0000FF"/>
              </a:solidFill>
              <a:round/>
              <a:headEnd/>
              <a:tailEnd/>
            </a:ln>
          </p:spPr>
          <p:txBody>
            <a:bodyPr/>
            <a:lstStyle/>
            <a:p>
              <a:endParaRPr lang="en-IN"/>
            </a:p>
          </p:txBody>
        </p:sp>
        <p:sp>
          <p:nvSpPr>
            <p:cNvPr id="54282" name="Line 7"/>
            <p:cNvSpPr>
              <a:spLocks noChangeShapeType="1"/>
            </p:cNvSpPr>
            <p:nvPr/>
          </p:nvSpPr>
          <p:spPr bwMode="auto">
            <a:xfrm>
              <a:off x="457200" y="6629400"/>
              <a:ext cx="8305800" cy="0"/>
            </a:xfrm>
            <a:prstGeom prst="line">
              <a:avLst/>
            </a:prstGeom>
            <a:noFill/>
            <a:ln w="38100">
              <a:solidFill>
                <a:srgbClr val="0000FF"/>
              </a:solidFill>
              <a:round/>
              <a:headEnd/>
              <a:tailEnd/>
            </a:ln>
          </p:spPr>
          <p:txBody>
            <a:bodyPr/>
            <a:lstStyle/>
            <a:p>
              <a:endParaRPr lang="en-IN"/>
            </a:p>
          </p:txBody>
        </p:sp>
      </p:grpSp>
      <p:sp>
        <p:nvSpPr>
          <p:cNvPr id="54278" name="Content Placeholder 10"/>
          <p:cNvSpPr>
            <a:spLocks noGrp="1"/>
          </p:cNvSpPr>
          <p:nvPr>
            <p:ph idx="1"/>
          </p:nvPr>
        </p:nvSpPr>
        <p:spPr/>
        <p:txBody>
          <a:bodyPr/>
          <a:lstStyle/>
          <a:p>
            <a:pPr algn="just"/>
            <a:r>
              <a:rPr lang="en-US" smtClean="0"/>
              <a:t>Logic is represented in SOP form.</a:t>
            </a:r>
          </a:p>
          <a:p>
            <a:pPr algn="just"/>
            <a:r>
              <a:rPr lang="en-US" smtClean="0"/>
              <a:t>The number of products in a SOP form will be limited to a fixed number.</a:t>
            </a:r>
          </a:p>
          <a:p>
            <a:pPr algn="just"/>
            <a:r>
              <a:rPr lang="en-US" smtClean="0"/>
              <a:t>The number of variables in each product term limited by number of input pins.</a:t>
            </a:r>
          </a:p>
          <a:p>
            <a:pPr algn="just"/>
            <a:r>
              <a:rPr lang="en-US" smtClean="0"/>
              <a:t>The number of independent functions limited by number of output pins.</a:t>
            </a:r>
          </a:p>
          <a:p>
            <a:pPr eaLnBrk="1" hangingPunct="1">
              <a:buNone/>
            </a:pPr>
            <a:endParaRPr lang="en-US" smtClean="0"/>
          </a:p>
        </p:txBody>
      </p:sp>
    </p:spTree>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3"/>
          <p:cNvSpPr>
            <a:spLocks noChangeArrowheads="1"/>
          </p:cNvSpPr>
          <p:nvPr/>
        </p:nvSpPr>
        <p:spPr bwMode="auto">
          <a:xfrm>
            <a:off x="6553200" y="6400800"/>
            <a:ext cx="1905000" cy="457200"/>
          </a:xfrm>
          <a:prstGeom prst="rect">
            <a:avLst/>
          </a:prstGeom>
          <a:noFill/>
          <a:ln w="12700">
            <a:noFill/>
            <a:miter lim="800000"/>
            <a:headEnd/>
            <a:tailEnd/>
          </a:ln>
        </p:spPr>
        <p:txBody>
          <a:bodyPr wrap="none" lIns="90488" tIns="44450" rIns="90488" bIns="44450" anchor="ctr"/>
          <a:lstStyle/>
          <a:p>
            <a:pPr algn="r"/>
            <a:endParaRPr lang="en-US" sz="1200" b="1">
              <a:latin typeface="Calibri" pitchFamily="34" charset="0"/>
            </a:endParaRPr>
          </a:p>
        </p:txBody>
      </p:sp>
      <p:sp>
        <p:nvSpPr>
          <p:cNvPr id="54275" name="Rectangle 5"/>
          <p:cNvSpPr>
            <a:spLocks noGrp="1" noChangeArrowheads="1"/>
          </p:cNvSpPr>
          <p:nvPr>
            <p:ph type="title"/>
          </p:nvPr>
        </p:nvSpPr>
        <p:spPr>
          <a:noFill/>
        </p:spPr>
        <p:txBody>
          <a:bodyPr/>
          <a:lstStyle/>
          <a:p>
            <a:r>
              <a:rPr lang="en-US" b="0" smtClean="0"/>
              <a:t>Evolution of PLDs</a:t>
            </a:r>
            <a:endParaRPr lang="en-US" smtClean="0"/>
          </a:p>
        </p:txBody>
      </p:sp>
      <p:cxnSp>
        <p:nvCxnSpPr>
          <p:cNvPr id="6" name="Straight Connector 5"/>
          <p:cNvCxnSpPr/>
          <p:nvPr/>
        </p:nvCxnSpPr>
        <p:spPr>
          <a:xfrm>
            <a:off x="500063" y="1214438"/>
            <a:ext cx="7920037" cy="0"/>
          </a:xfrm>
          <a:prstGeom prst="line">
            <a:avLst/>
          </a:prstGeom>
        </p:spPr>
        <p:style>
          <a:lnRef idx="3">
            <a:schemeClr val="accent2"/>
          </a:lnRef>
          <a:fillRef idx="0">
            <a:schemeClr val="accent2"/>
          </a:fillRef>
          <a:effectRef idx="2">
            <a:schemeClr val="accent2"/>
          </a:effectRef>
          <a:fontRef idx="minor">
            <a:schemeClr val="tx1"/>
          </a:fontRef>
        </p:style>
      </p:cxnSp>
      <p:grpSp>
        <p:nvGrpSpPr>
          <p:cNvPr id="2" name="Group 8"/>
          <p:cNvGrpSpPr>
            <a:grpSpLocks/>
          </p:cNvGrpSpPr>
          <p:nvPr/>
        </p:nvGrpSpPr>
        <p:grpSpPr bwMode="auto">
          <a:xfrm>
            <a:off x="457200" y="457200"/>
            <a:ext cx="8305800" cy="6172200"/>
            <a:chOff x="457200" y="457200"/>
            <a:chExt cx="8305800" cy="6172200"/>
          </a:xfrm>
        </p:grpSpPr>
        <p:sp>
          <p:nvSpPr>
            <p:cNvPr id="54279" name="Line 5"/>
            <p:cNvSpPr>
              <a:spLocks noChangeShapeType="1"/>
            </p:cNvSpPr>
            <p:nvPr/>
          </p:nvSpPr>
          <p:spPr bwMode="auto">
            <a:xfrm>
              <a:off x="457200" y="457200"/>
              <a:ext cx="8305800" cy="0"/>
            </a:xfrm>
            <a:prstGeom prst="line">
              <a:avLst/>
            </a:prstGeom>
            <a:noFill/>
            <a:ln w="38100">
              <a:solidFill>
                <a:srgbClr val="0000FF"/>
              </a:solidFill>
              <a:round/>
              <a:headEnd/>
              <a:tailEnd/>
            </a:ln>
          </p:spPr>
          <p:txBody>
            <a:bodyPr/>
            <a:lstStyle/>
            <a:p>
              <a:endParaRPr lang="en-IN"/>
            </a:p>
          </p:txBody>
        </p:sp>
        <p:sp>
          <p:nvSpPr>
            <p:cNvPr id="54280" name="Line 4"/>
            <p:cNvSpPr>
              <a:spLocks noChangeShapeType="1"/>
            </p:cNvSpPr>
            <p:nvPr/>
          </p:nvSpPr>
          <p:spPr bwMode="auto">
            <a:xfrm>
              <a:off x="457200" y="457200"/>
              <a:ext cx="0" cy="6172200"/>
            </a:xfrm>
            <a:prstGeom prst="line">
              <a:avLst/>
            </a:prstGeom>
            <a:noFill/>
            <a:ln w="38100">
              <a:solidFill>
                <a:srgbClr val="0000FF"/>
              </a:solidFill>
              <a:round/>
              <a:headEnd/>
              <a:tailEnd/>
            </a:ln>
          </p:spPr>
          <p:txBody>
            <a:bodyPr/>
            <a:lstStyle/>
            <a:p>
              <a:endParaRPr lang="en-IN"/>
            </a:p>
          </p:txBody>
        </p:sp>
        <p:sp>
          <p:nvSpPr>
            <p:cNvPr id="54281" name="Line 6"/>
            <p:cNvSpPr>
              <a:spLocks noChangeShapeType="1"/>
            </p:cNvSpPr>
            <p:nvPr/>
          </p:nvSpPr>
          <p:spPr bwMode="auto">
            <a:xfrm>
              <a:off x="8763000" y="457200"/>
              <a:ext cx="0" cy="6172200"/>
            </a:xfrm>
            <a:prstGeom prst="line">
              <a:avLst/>
            </a:prstGeom>
            <a:noFill/>
            <a:ln w="38100">
              <a:solidFill>
                <a:srgbClr val="0000FF"/>
              </a:solidFill>
              <a:round/>
              <a:headEnd/>
              <a:tailEnd/>
            </a:ln>
          </p:spPr>
          <p:txBody>
            <a:bodyPr/>
            <a:lstStyle/>
            <a:p>
              <a:endParaRPr lang="en-IN"/>
            </a:p>
          </p:txBody>
        </p:sp>
        <p:sp>
          <p:nvSpPr>
            <p:cNvPr id="54282" name="Line 7"/>
            <p:cNvSpPr>
              <a:spLocks noChangeShapeType="1"/>
            </p:cNvSpPr>
            <p:nvPr/>
          </p:nvSpPr>
          <p:spPr bwMode="auto">
            <a:xfrm>
              <a:off x="457200" y="6629400"/>
              <a:ext cx="8305800" cy="0"/>
            </a:xfrm>
            <a:prstGeom prst="line">
              <a:avLst/>
            </a:prstGeom>
            <a:noFill/>
            <a:ln w="38100">
              <a:solidFill>
                <a:srgbClr val="0000FF"/>
              </a:solidFill>
              <a:round/>
              <a:headEnd/>
              <a:tailEnd/>
            </a:ln>
          </p:spPr>
          <p:txBody>
            <a:bodyPr/>
            <a:lstStyle/>
            <a:p>
              <a:endParaRPr lang="en-IN"/>
            </a:p>
          </p:txBody>
        </p:sp>
      </p:grpSp>
      <p:sp>
        <p:nvSpPr>
          <p:cNvPr id="54278" name="Content Placeholder 10"/>
          <p:cNvSpPr>
            <a:spLocks noGrp="1"/>
          </p:cNvSpPr>
          <p:nvPr>
            <p:ph idx="1"/>
          </p:nvPr>
        </p:nvSpPr>
        <p:spPr/>
        <p:txBody>
          <a:bodyPr>
            <a:normAutofit lnSpcReduction="10000"/>
          </a:bodyPr>
          <a:lstStyle/>
          <a:p>
            <a:pPr algn="just"/>
            <a:r>
              <a:rPr lang="en-US" smtClean="0"/>
              <a:t>As technology has advanced, it has become possible to produce devices with higher capacity.</a:t>
            </a:r>
          </a:p>
          <a:p>
            <a:pPr algn="just"/>
            <a:r>
              <a:rPr lang="en-US" smtClean="0"/>
              <a:t>But, The structure of PALs grow too quickly in size as number of inputs is increased and thus its not possible to produce PAL devices with large capacity.</a:t>
            </a:r>
          </a:p>
          <a:p>
            <a:pPr algn="just"/>
            <a:r>
              <a:rPr lang="en-US" smtClean="0"/>
              <a:t>So integration of multiple PLDs onto a single chip which is called CPLD.</a:t>
            </a:r>
          </a:p>
          <a:p>
            <a:pPr eaLnBrk="1" hangingPunct="1"/>
            <a:endParaRPr lang="en-US" smtClean="0"/>
          </a:p>
        </p:txBody>
      </p:sp>
    </p:spTree>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3"/>
          <p:cNvSpPr>
            <a:spLocks noChangeArrowheads="1"/>
          </p:cNvSpPr>
          <p:nvPr/>
        </p:nvSpPr>
        <p:spPr bwMode="auto">
          <a:xfrm>
            <a:off x="6553200" y="6400800"/>
            <a:ext cx="1905000" cy="457200"/>
          </a:xfrm>
          <a:prstGeom prst="rect">
            <a:avLst/>
          </a:prstGeom>
          <a:noFill/>
          <a:ln w="12700">
            <a:noFill/>
            <a:miter lim="800000"/>
            <a:headEnd/>
            <a:tailEnd/>
          </a:ln>
        </p:spPr>
        <p:txBody>
          <a:bodyPr wrap="none" lIns="90488" tIns="44450" rIns="90488" bIns="44450" anchor="ctr"/>
          <a:lstStyle/>
          <a:p>
            <a:pPr algn="r"/>
            <a:endParaRPr lang="en-US" sz="1200" b="1">
              <a:latin typeface="Calibri" pitchFamily="34" charset="0"/>
            </a:endParaRPr>
          </a:p>
        </p:txBody>
      </p:sp>
      <p:sp>
        <p:nvSpPr>
          <p:cNvPr id="54275" name="Rectangle 5"/>
          <p:cNvSpPr>
            <a:spLocks noGrp="1" noChangeArrowheads="1"/>
          </p:cNvSpPr>
          <p:nvPr>
            <p:ph type="title"/>
          </p:nvPr>
        </p:nvSpPr>
        <p:spPr>
          <a:noFill/>
        </p:spPr>
        <p:txBody>
          <a:bodyPr/>
          <a:lstStyle/>
          <a:p>
            <a:r>
              <a:rPr lang="en-US" smtClean="0"/>
              <a:t>CPLD ( Complex PLD)</a:t>
            </a:r>
          </a:p>
        </p:txBody>
      </p:sp>
      <p:cxnSp>
        <p:nvCxnSpPr>
          <p:cNvPr id="6" name="Straight Connector 5"/>
          <p:cNvCxnSpPr/>
          <p:nvPr/>
        </p:nvCxnSpPr>
        <p:spPr>
          <a:xfrm>
            <a:off x="500063" y="1214438"/>
            <a:ext cx="7920037" cy="0"/>
          </a:xfrm>
          <a:prstGeom prst="line">
            <a:avLst/>
          </a:prstGeom>
        </p:spPr>
        <p:style>
          <a:lnRef idx="3">
            <a:schemeClr val="accent2"/>
          </a:lnRef>
          <a:fillRef idx="0">
            <a:schemeClr val="accent2"/>
          </a:fillRef>
          <a:effectRef idx="2">
            <a:schemeClr val="accent2"/>
          </a:effectRef>
          <a:fontRef idx="minor">
            <a:schemeClr val="tx1"/>
          </a:fontRef>
        </p:style>
      </p:cxnSp>
      <p:grpSp>
        <p:nvGrpSpPr>
          <p:cNvPr id="2" name="Group 8"/>
          <p:cNvGrpSpPr>
            <a:grpSpLocks/>
          </p:cNvGrpSpPr>
          <p:nvPr/>
        </p:nvGrpSpPr>
        <p:grpSpPr bwMode="auto">
          <a:xfrm>
            <a:off x="457200" y="457200"/>
            <a:ext cx="8305800" cy="6172200"/>
            <a:chOff x="457200" y="457200"/>
            <a:chExt cx="8305800" cy="6172200"/>
          </a:xfrm>
        </p:grpSpPr>
        <p:sp>
          <p:nvSpPr>
            <p:cNvPr id="54279" name="Line 5"/>
            <p:cNvSpPr>
              <a:spLocks noChangeShapeType="1"/>
            </p:cNvSpPr>
            <p:nvPr/>
          </p:nvSpPr>
          <p:spPr bwMode="auto">
            <a:xfrm>
              <a:off x="457200" y="457200"/>
              <a:ext cx="8305800" cy="0"/>
            </a:xfrm>
            <a:prstGeom prst="line">
              <a:avLst/>
            </a:prstGeom>
            <a:noFill/>
            <a:ln w="38100">
              <a:solidFill>
                <a:srgbClr val="0000FF"/>
              </a:solidFill>
              <a:round/>
              <a:headEnd/>
              <a:tailEnd/>
            </a:ln>
          </p:spPr>
          <p:txBody>
            <a:bodyPr/>
            <a:lstStyle/>
            <a:p>
              <a:endParaRPr lang="en-IN"/>
            </a:p>
          </p:txBody>
        </p:sp>
        <p:sp>
          <p:nvSpPr>
            <p:cNvPr id="54280" name="Line 4"/>
            <p:cNvSpPr>
              <a:spLocks noChangeShapeType="1"/>
            </p:cNvSpPr>
            <p:nvPr/>
          </p:nvSpPr>
          <p:spPr bwMode="auto">
            <a:xfrm>
              <a:off x="457200" y="457200"/>
              <a:ext cx="0" cy="6172200"/>
            </a:xfrm>
            <a:prstGeom prst="line">
              <a:avLst/>
            </a:prstGeom>
            <a:noFill/>
            <a:ln w="38100">
              <a:solidFill>
                <a:srgbClr val="0000FF"/>
              </a:solidFill>
              <a:round/>
              <a:headEnd/>
              <a:tailEnd/>
            </a:ln>
          </p:spPr>
          <p:txBody>
            <a:bodyPr/>
            <a:lstStyle/>
            <a:p>
              <a:endParaRPr lang="en-IN"/>
            </a:p>
          </p:txBody>
        </p:sp>
        <p:sp>
          <p:nvSpPr>
            <p:cNvPr id="54281" name="Line 6"/>
            <p:cNvSpPr>
              <a:spLocks noChangeShapeType="1"/>
            </p:cNvSpPr>
            <p:nvPr/>
          </p:nvSpPr>
          <p:spPr bwMode="auto">
            <a:xfrm>
              <a:off x="8763000" y="457200"/>
              <a:ext cx="0" cy="6172200"/>
            </a:xfrm>
            <a:prstGeom prst="line">
              <a:avLst/>
            </a:prstGeom>
            <a:noFill/>
            <a:ln w="38100">
              <a:solidFill>
                <a:srgbClr val="0000FF"/>
              </a:solidFill>
              <a:round/>
              <a:headEnd/>
              <a:tailEnd/>
            </a:ln>
          </p:spPr>
          <p:txBody>
            <a:bodyPr/>
            <a:lstStyle/>
            <a:p>
              <a:endParaRPr lang="en-IN"/>
            </a:p>
          </p:txBody>
        </p:sp>
        <p:sp>
          <p:nvSpPr>
            <p:cNvPr id="54282" name="Line 7"/>
            <p:cNvSpPr>
              <a:spLocks noChangeShapeType="1"/>
            </p:cNvSpPr>
            <p:nvPr/>
          </p:nvSpPr>
          <p:spPr bwMode="auto">
            <a:xfrm>
              <a:off x="457200" y="6629400"/>
              <a:ext cx="8305800" cy="0"/>
            </a:xfrm>
            <a:prstGeom prst="line">
              <a:avLst/>
            </a:prstGeom>
            <a:noFill/>
            <a:ln w="38100">
              <a:solidFill>
                <a:srgbClr val="0000FF"/>
              </a:solidFill>
              <a:round/>
              <a:headEnd/>
              <a:tailEnd/>
            </a:ln>
          </p:spPr>
          <p:txBody>
            <a:bodyPr/>
            <a:lstStyle/>
            <a:p>
              <a:endParaRPr lang="en-IN"/>
            </a:p>
          </p:txBody>
        </p:sp>
      </p:grpSp>
      <p:sp>
        <p:nvSpPr>
          <p:cNvPr id="54278" name="Content Placeholder 10"/>
          <p:cNvSpPr>
            <a:spLocks noGrp="1"/>
          </p:cNvSpPr>
          <p:nvPr>
            <p:ph idx="1"/>
          </p:nvPr>
        </p:nvSpPr>
        <p:spPr/>
        <p:txBody>
          <a:bodyPr>
            <a:normAutofit fontScale="92500" lnSpcReduction="10000"/>
          </a:bodyPr>
          <a:lstStyle/>
          <a:p>
            <a:pPr algn="just"/>
            <a:r>
              <a:rPr lang="en-IN"/>
              <a:t>CPLDs were an evolutionary step from even smaller devices that preceded them</a:t>
            </a:r>
            <a:endParaRPr lang="en-IN" smtClean="0"/>
          </a:p>
          <a:p>
            <a:pPr algn="just"/>
            <a:r>
              <a:rPr lang="en-IN" smtClean="0"/>
              <a:t>CPLDs </a:t>
            </a:r>
            <a:r>
              <a:rPr lang="en-IN"/>
              <a:t>can be thought of as multiple PLDs (plus some programmable interconnect) in a single </a:t>
            </a:r>
            <a:r>
              <a:rPr lang="en-IN" smtClean="0"/>
              <a:t>chip.</a:t>
            </a:r>
            <a:endParaRPr lang="en-US"/>
          </a:p>
          <a:p>
            <a:pPr algn="just"/>
            <a:r>
              <a:rPr lang="en-IN"/>
              <a:t>The larger size of a CPLD allows you to implement either more logic equations or a more complicated </a:t>
            </a:r>
            <a:r>
              <a:rPr lang="en-IN" smtClean="0"/>
              <a:t>design.</a:t>
            </a:r>
          </a:p>
          <a:p>
            <a:pPr algn="just"/>
            <a:r>
              <a:rPr lang="en-IN"/>
              <a:t>Because CPLDs can hold larger designs than PLDs, their potential uses are more varied. </a:t>
            </a:r>
            <a:endParaRPr lang="en-IN" smtClean="0"/>
          </a:p>
          <a:p>
            <a:pPr>
              <a:buNone/>
            </a:pPr>
            <a:endParaRPr lang="en-US" smtClean="0"/>
          </a:p>
        </p:txBody>
      </p:sp>
    </p:spTree>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3"/>
          <p:cNvSpPr>
            <a:spLocks noChangeArrowheads="1"/>
          </p:cNvSpPr>
          <p:nvPr/>
        </p:nvSpPr>
        <p:spPr bwMode="auto">
          <a:xfrm>
            <a:off x="6553200" y="6400800"/>
            <a:ext cx="1905000" cy="457200"/>
          </a:xfrm>
          <a:prstGeom prst="rect">
            <a:avLst/>
          </a:prstGeom>
          <a:noFill/>
          <a:ln w="12700">
            <a:noFill/>
            <a:miter lim="800000"/>
            <a:headEnd/>
            <a:tailEnd/>
          </a:ln>
        </p:spPr>
        <p:txBody>
          <a:bodyPr wrap="none" lIns="90488" tIns="44450" rIns="90488" bIns="44450" anchor="ctr"/>
          <a:lstStyle/>
          <a:p>
            <a:pPr algn="r"/>
            <a:endParaRPr lang="en-US" sz="1200" b="1">
              <a:latin typeface="Calibri" pitchFamily="34" charset="0"/>
            </a:endParaRPr>
          </a:p>
        </p:txBody>
      </p:sp>
      <p:sp>
        <p:nvSpPr>
          <p:cNvPr id="54275" name="Rectangle 5"/>
          <p:cNvSpPr>
            <a:spLocks noGrp="1" noChangeArrowheads="1"/>
          </p:cNvSpPr>
          <p:nvPr>
            <p:ph type="title"/>
          </p:nvPr>
        </p:nvSpPr>
        <p:spPr>
          <a:noFill/>
        </p:spPr>
        <p:txBody>
          <a:bodyPr/>
          <a:lstStyle/>
          <a:p>
            <a:r>
              <a:rPr lang="en-US" smtClean="0"/>
              <a:t>CPLD</a:t>
            </a:r>
          </a:p>
        </p:txBody>
      </p:sp>
      <p:cxnSp>
        <p:nvCxnSpPr>
          <p:cNvPr id="6" name="Straight Connector 5"/>
          <p:cNvCxnSpPr/>
          <p:nvPr/>
        </p:nvCxnSpPr>
        <p:spPr>
          <a:xfrm>
            <a:off x="500063" y="1214438"/>
            <a:ext cx="7920037" cy="0"/>
          </a:xfrm>
          <a:prstGeom prst="line">
            <a:avLst/>
          </a:prstGeom>
        </p:spPr>
        <p:style>
          <a:lnRef idx="3">
            <a:schemeClr val="accent2"/>
          </a:lnRef>
          <a:fillRef idx="0">
            <a:schemeClr val="accent2"/>
          </a:fillRef>
          <a:effectRef idx="2">
            <a:schemeClr val="accent2"/>
          </a:effectRef>
          <a:fontRef idx="minor">
            <a:schemeClr val="tx1"/>
          </a:fontRef>
        </p:style>
      </p:cxnSp>
      <p:grpSp>
        <p:nvGrpSpPr>
          <p:cNvPr id="2" name="Group 8"/>
          <p:cNvGrpSpPr>
            <a:grpSpLocks/>
          </p:cNvGrpSpPr>
          <p:nvPr/>
        </p:nvGrpSpPr>
        <p:grpSpPr bwMode="auto">
          <a:xfrm>
            <a:off x="457200" y="457200"/>
            <a:ext cx="8305800" cy="6172200"/>
            <a:chOff x="457200" y="457200"/>
            <a:chExt cx="8305800" cy="6172200"/>
          </a:xfrm>
        </p:grpSpPr>
        <p:sp>
          <p:nvSpPr>
            <p:cNvPr id="54279" name="Line 5"/>
            <p:cNvSpPr>
              <a:spLocks noChangeShapeType="1"/>
            </p:cNvSpPr>
            <p:nvPr/>
          </p:nvSpPr>
          <p:spPr bwMode="auto">
            <a:xfrm>
              <a:off x="457200" y="457200"/>
              <a:ext cx="8305800" cy="0"/>
            </a:xfrm>
            <a:prstGeom prst="line">
              <a:avLst/>
            </a:prstGeom>
            <a:noFill/>
            <a:ln w="38100">
              <a:solidFill>
                <a:srgbClr val="0000FF"/>
              </a:solidFill>
              <a:round/>
              <a:headEnd/>
              <a:tailEnd/>
            </a:ln>
          </p:spPr>
          <p:txBody>
            <a:bodyPr/>
            <a:lstStyle/>
            <a:p>
              <a:endParaRPr lang="en-IN"/>
            </a:p>
          </p:txBody>
        </p:sp>
        <p:sp>
          <p:nvSpPr>
            <p:cNvPr id="54280" name="Line 4"/>
            <p:cNvSpPr>
              <a:spLocks noChangeShapeType="1"/>
            </p:cNvSpPr>
            <p:nvPr/>
          </p:nvSpPr>
          <p:spPr bwMode="auto">
            <a:xfrm>
              <a:off x="457200" y="457200"/>
              <a:ext cx="0" cy="6172200"/>
            </a:xfrm>
            <a:prstGeom prst="line">
              <a:avLst/>
            </a:prstGeom>
            <a:noFill/>
            <a:ln w="38100">
              <a:solidFill>
                <a:srgbClr val="0000FF"/>
              </a:solidFill>
              <a:round/>
              <a:headEnd/>
              <a:tailEnd/>
            </a:ln>
          </p:spPr>
          <p:txBody>
            <a:bodyPr/>
            <a:lstStyle/>
            <a:p>
              <a:endParaRPr lang="en-IN"/>
            </a:p>
          </p:txBody>
        </p:sp>
        <p:sp>
          <p:nvSpPr>
            <p:cNvPr id="54281" name="Line 6"/>
            <p:cNvSpPr>
              <a:spLocks noChangeShapeType="1"/>
            </p:cNvSpPr>
            <p:nvPr/>
          </p:nvSpPr>
          <p:spPr bwMode="auto">
            <a:xfrm>
              <a:off x="8763000" y="457200"/>
              <a:ext cx="0" cy="6172200"/>
            </a:xfrm>
            <a:prstGeom prst="line">
              <a:avLst/>
            </a:prstGeom>
            <a:noFill/>
            <a:ln w="38100">
              <a:solidFill>
                <a:srgbClr val="0000FF"/>
              </a:solidFill>
              <a:round/>
              <a:headEnd/>
              <a:tailEnd/>
            </a:ln>
          </p:spPr>
          <p:txBody>
            <a:bodyPr/>
            <a:lstStyle/>
            <a:p>
              <a:endParaRPr lang="en-IN"/>
            </a:p>
          </p:txBody>
        </p:sp>
        <p:sp>
          <p:nvSpPr>
            <p:cNvPr id="54282" name="Line 7"/>
            <p:cNvSpPr>
              <a:spLocks noChangeShapeType="1"/>
            </p:cNvSpPr>
            <p:nvPr/>
          </p:nvSpPr>
          <p:spPr bwMode="auto">
            <a:xfrm>
              <a:off x="457200" y="6629400"/>
              <a:ext cx="8305800" cy="0"/>
            </a:xfrm>
            <a:prstGeom prst="line">
              <a:avLst/>
            </a:prstGeom>
            <a:noFill/>
            <a:ln w="38100">
              <a:solidFill>
                <a:srgbClr val="0000FF"/>
              </a:solidFill>
              <a:round/>
              <a:headEnd/>
              <a:tailEnd/>
            </a:ln>
          </p:spPr>
          <p:txBody>
            <a:bodyPr/>
            <a:lstStyle/>
            <a:p>
              <a:endParaRPr lang="en-IN"/>
            </a:p>
          </p:txBody>
        </p:sp>
      </p:grpSp>
      <p:pic>
        <p:nvPicPr>
          <p:cNvPr id="11" name="Picture 4" descr="E:\harshad\doc\FPGA ARCHITEUCTURE\net_presentation\cpld1.gif"/>
          <p:cNvPicPr>
            <a:picLocks noChangeAspect="1" noChangeArrowheads="1"/>
          </p:cNvPicPr>
          <p:nvPr/>
        </p:nvPicPr>
        <p:blipFill>
          <a:blip r:embed="rId3"/>
          <a:srcRect/>
          <a:stretch>
            <a:fillRect/>
          </a:stretch>
        </p:blipFill>
        <p:spPr bwMode="auto">
          <a:xfrm>
            <a:off x="785786" y="1357298"/>
            <a:ext cx="7467600" cy="2708275"/>
          </a:xfrm>
          <a:prstGeom prst="rect">
            <a:avLst/>
          </a:prstGeom>
          <a:noFill/>
        </p:spPr>
      </p:pic>
      <p:sp>
        <p:nvSpPr>
          <p:cNvPr id="12" name="TextBox 11"/>
          <p:cNvSpPr txBox="1"/>
          <p:nvPr/>
        </p:nvSpPr>
        <p:spPr>
          <a:xfrm>
            <a:off x="785786" y="4286256"/>
            <a:ext cx="7715304" cy="2308324"/>
          </a:xfrm>
          <a:prstGeom prst="rect">
            <a:avLst/>
          </a:prstGeom>
          <a:noFill/>
        </p:spPr>
        <p:txBody>
          <a:bodyPr wrap="square" rtlCol="0">
            <a:spAutoFit/>
          </a:bodyPr>
          <a:lstStyle/>
          <a:p>
            <a:r>
              <a:rPr lang="en-IN"/>
              <a:t>logic blocks are themselves comprised of macrocells and interconnect wiring, just like an ordinary </a:t>
            </a:r>
            <a:r>
              <a:rPr lang="en-IN" smtClean="0"/>
              <a:t>PLD.</a:t>
            </a:r>
          </a:p>
          <a:p>
            <a:endParaRPr lang="en-US"/>
          </a:p>
          <a:p>
            <a:r>
              <a:rPr lang="en-IN"/>
              <a:t>Unlike the programmable interconnect within a PLD, the switch matrix within a CPLD may or may not be fully connected</a:t>
            </a:r>
            <a:r>
              <a:rPr lang="en-IN" smtClean="0"/>
              <a:t>.</a:t>
            </a:r>
          </a:p>
          <a:p>
            <a:endParaRPr lang="en-US"/>
          </a:p>
          <a:p>
            <a:r>
              <a:rPr lang="en-IN"/>
              <a:t>The effect of this is most often to make 100% utilization of the macrocells very difficult to achieve.</a:t>
            </a:r>
          </a:p>
        </p:txBody>
      </p:sp>
    </p:spTree>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3"/>
          <p:cNvSpPr>
            <a:spLocks noChangeArrowheads="1"/>
          </p:cNvSpPr>
          <p:nvPr/>
        </p:nvSpPr>
        <p:spPr bwMode="auto">
          <a:xfrm>
            <a:off x="6553200" y="6400800"/>
            <a:ext cx="1905000" cy="457200"/>
          </a:xfrm>
          <a:prstGeom prst="rect">
            <a:avLst/>
          </a:prstGeom>
          <a:noFill/>
          <a:ln w="12700">
            <a:noFill/>
            <a:miter lim="800000"/>
            <a:headEnd/>
            <a:tailEnd/>
          </a:ln>
        </p:spPr>
        <p:txBody>
          <a:bodyPr wrap="none" lIns="90488" tIns="44450" rIns="90488" bIns="44450" anchor="ctr"/>
          <a:lstStyle/>
          <a:p>
            <a:pPr algn="r"/>
            <a:endParaRPr lang="en-US" sz="1200" b="1">
              <a:latin typeface="Calibri" pitchFamily="34" charset="0"/>
            </a:endParaRPr>
          </a:p>
        </p:txBody>
      </p:sp>
      <p:sp>
        <p:nvSpPr>
          <p:cNvPr id="54275" name="Rectangle 5"/>
          <p:cNvSpPr>
            <a:spLocks noGrp="1" noChangeArrowheads="1"/>
          </p:cNvSpPr>
          <p:nvPr>
            <p:ph type="title"/>
          </p:nvPr>
        </p:nvSpPr>
        <p:spPr>
          <a:noFill/>
        </p:spPr>
        <p:txBody>
          <a:bodyPr/>
          <a:lstStyle/>
          <a:p>
            <a:r>
              <a:rPr lang="en-US" smtClean="0"/>
              <a:t>CPLD</a:t>
            </a:r>
          </a:p>
        </p:txBody>
      </p:sp>
      <p:cxnSp>
        <p:nvCxnSpPr>
          <p:cNvPr id="6" name="Straight Connector 5"/>
          <p:cNvCxnSpPr/>
          <p:nvPr/>
        </p:nvCxnSpPr>
        <p:spPr>
          <a:xfrm>
            <a:off x="500063" y="1214438"/>
            <a:ext cx="7920037" cy="0"/>
          </a:xfrm>
          <a:prstGeom prst="line">
            <a:avLst/>
          </a:prstGeom>
        </p:spPr>
        <p:style>
          <a:lnRef idx="3">
            <a:schemeClr val="accent2"/>
          </a:lnRef>
          <a:fillRef idx="0">
            <a:schemeClr val="accent2"/>
          </a:fillRef>
          <a:effectRef idx="2">
            <a:schemeClr val="accent2"/>
          </a:effectRef>
          <a:fontRef idx="minor">
            <a:schemeClr val="tx1"/>
          </a:fontRef>
        </p:style>
      </p:cxnSp>
      <p:grpSp>
        <p:nvGrpSpPr>
          <p:cNvPr id="2" name="Group 8"/>
          <p:cNvGrpSpPr>
            <a:grpSpLocks/>
          </p:cNvGrpSpPr>
          <p:nvPr/>
        </p:nvGrpSpPr>
        <p:grpSpPr bwMode="auto">
          <a:xfrm>
            <a:off x="457200" y="457200"/>
            <a:ext cx="8305800" cy="6172200"/>
            <a:chOff x="457200" y="457200"/>
            <a:chExt cx="8305800" cy="6172200"/>
          </a:xfrm>
        </p:grpSpPr>
        <p:sp>
          <p:nvSpPr>
            <p:cNvPr id="54279" name="Line 5"/>
            <p:cNvSpPr>
              <a:spLocks noChangeShapeType="1"/>
            </p:cNvSpPr>
            <p:nvPr/>
          </p:nvSpPr>
          <p:spPr bwMode="auto">
            <a:xfrm>
              <a:off x="457200" y="457200"/>
              <a:ext cx="8305800" cy="0"/>
            </a:xfrm>
            <a:prstGeom prst="line">
              <a:avLst/>
            </a:prstGeom>
            <a:noFill/>
            <a:ln w="38100">
              <a:solidFill>
                <a:srgbClr val="0000FF"/>
              </a:solidFill>
              <a:round/>
              <a:headEnd/>
              <a:tailEnd/>
            </a:ln>
          </p:spPr>
          <p:txBody>
            <a:bodyPr/>
            <a:lstStyle/>
            <a:p>
              <a:endParaRPr lang="en-IN"/>
            </a:p>
          </p:txBody>
        </p:sp>
        <p:sp>
          <p:nvSpPr>
            <p:cNvPr id="54280" name="Line 4"/>
            <p:cNvSpPr>
              <a:spLocks noChangeShapeType="1"/>
            </p:cNvSpPr>
            <p:nvPr/>
          </p:nvSpPr>
          <p:spPr bwMode="auto">
            <a:xfrm>
              <a:off x="457200" y="457200"/>
              <a:ext cx="0" cy="6172200"/>
            </a:xfrm>
            <a:prstGeom prst="line">
              <a:avLst/>
            </a:prstGeom>
            <a:noFill/>
            <a:ln w="38100">
              <a:solidFill>
                <a:srgbClr val="0000FF"/>
              </a:solidFill>
              <a:round/>
              <a:headEnd/>
              <a:tailEnd/>
            </a:ln>
          </p:spPr>
          <p:txBody>
            <a:bodyPr/>
            <a:lstStyle/>
            <a:p>
              <a:endParaRPr lang="en-IN"/>
            </a:p>
          </p:txBody>
        </p:sp>
        <p:sp>
          <p:nvSpPr>
            <p:cNvPr id="54281" name="Line 6"/>
            <p:cNvSpPr>
              <a:spLocks noChangeShapeType="1"/>
            </p:cNvSpPr>
            <p:nvPr/>
          </p:nvSpPr>
          <p:spPr bwMode="auto">
            <a:xfrm>
              <a:off x="8763000" y="457200"/>
              <a:ext cx="0" cy="6172200"/>
            </a:xfrm>
            <a:prstGeom prst="line">
              <a:avLst/>
            </a:prstGeom>
            <a:noFill/>
            <a:ln w="38100">
              <a:solidFill>
                <a:srgbClr val="0000FF"/>
              </a:solidFill>
              <a:round/>
              <a:headEnd/>
              <a:tailEnd/>
            </a:ln>
          </p:spPr>
          <p:txBody>
            <a:bodyPr/>
            <a:lstStyle/>
            <a:p>
              <a:endParaRPr lang="en-IN"/>
            </a:p>
          </p:txBody>
        </p:sp>
        <p:sp>
          <p:nvSpPr>
            <p:cNvPr id="54282" name="Line 7"/>
            <p:cNvSpPr>
              <a:spLocks noChangeShapeType="1"/>
            </p:cNvSpPr>
            <p:nvPr/>
          </p:nvSpPr>
          <p:spPr bwMode="auto">
            <a:xfrm>
              <a:off x="457200" y="6629400"/>
              <a:ext cx="8305800" cy="0"/>
            </a:xfrm>
            <a:prstGeom prst="line">
              <a:avLst/>
            </a:prstGeom>
            <a:noFill/>
            <a:ln w="38100">
              <a:solidFill>
                <a:srgbClr val="0000FF"/>
              </a:solidFill>
              <a:round/>
              <a:headEnd/>
              <a:tailEnd/>
            </a:ln>
          </p:spPr>
          <p:txBody>
            <a:bodyPr/>
            <a:lstStyle/>
            <a:p>
              <a:endParaRPr lang="en-IN"/>
            </a:p>
          </p:txBody>
        </p:sp>
      </p:grpSp>
      <p:sp>
        <p:nvSpPr>
          <p:cNvPr id="54278" name="Content Placeholder 10"/>
          <p:cNvSpPr>
            <a:spLocks noGrp="1"/>
          </p:cNvSpPr>
          <p:nvPr>
            <p:ph idx="1"/>
          </p:nvPr>
        </p:nvSpPr>
        <p:spPr/>
        <p:txBody>
          <a:bodyPr/>
          <a:lstStyle/>
          <a:p>
            <a:r>
              <a:rPr lang="en-IN" smtClean="0"/>
              <a:t>Traditionally, CPLDs have been chosen over FPGAs whenever high-performance logic is required, Because of its less flexible internal architecture, the delay is more predictable and usually shorter.</a:t>
            </a:r>
          </a:p>
          <a:p>
            <a:pPr eaLnBrk="1" hangingPunct="1">
              <a:buNone/>
            </a:pPr>
            <a:endParaRPr lang="en-US" smtClean="0"/>
          </a:p>
        </p:txBody>
      </p:sp>
      <p:pic>
        <p:nvPicPr>
          <p:cNvPr id="11" name="Picture 10" descr="http://upload.wikimedia.org/wikipedia/commons/thumb/a/a3/Altera_MAX_7128_2500_gate_CPLD.jpg/300px-Altera_MAX_7128_2500_gate_CPLD.jpg">
            <a:hlinkClick r:id="rId3"/>
          </p:cNvPr>
          <p:cNvPicPr/>
          <p:nvPr/>
        </p:nvPicPr>
        <p:blipFill>
          <a:blip r:embed="rId4"/>
          <a:srcRect/>
          <a:stretch>
            <a:fillRect/>
          </a:stretch>
        </p:blipFill>
        <p:spPr bwMode="auto">
          <a:xfrm>
            <a:off x="5072066" y="3857628"/>
            <a:ext cx="3071814" cy="2428892"/>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3"/>
          <p:cNvSpPr>
            <a:spLocks noChangeArrowheads="1"/>
          </p:cNvSpPr>
          <p:nvPr/>
        </p:nvSpPr>
        <p:spPr bwMode="auto">
          <a:xfrm>
            <a:off x="6553200" y="6400800"/>
            <a:ext cx="1905000" cy="457200"/>
          </a:xfrm>
          <a:prstGeom prst="rect">
            <a:avLst/>
          </a:prstGeom>
          <a:noFill/>
          <a:ln w="12700">
            <a:noFill/>
            <a:miter lim="800000"/>
            <a:headEnd/>
            <a:tailEnd/>
          </a:ln>
        </p:spPr>
        <p:txBody>
          <a:bodyPr wrap="none" lIns="90488" tIns="44450" rIns="90488" bIns="44450" anchor="ctr"/>
          <a:lstStyle/>
          <a:p>
            <a:pPr algn="r"/>
            <a:endParaRPr lang="en-US" sz="1200" b="1">
              <a:latin typeface="Calibri" pitchFamily="34" charset="0"/>
            </a:endParaRPr>
          </a:p>
        </p:txBody>
      </p:sp>
      <p:sp>
        <p:nvSpPr>
          <p:cNvPr id="54275" name="Rectangle 5"/>
          <p:cNvSpPr>
            <a:spLocks noGrp="1" noChangeArrowheads="1"/>
          </p:cNvSpPr>
          <p:nvPr>
            <p:ph type="title"/>
          </p:nvPr>
        </p:nvSpPr>
        <p:spPr>
          <a:noFill/>
        </p:spPr>
        <p:txBody>
          <a:bodyPr/>
          <a:lstStyle/>
          <a:p>
            <a:pPr eaLnBrk="1" hangingPunct="1"/>
            <a:r>
              <a:rPr lang="en-US" smtClean="0"/>
              <a:t>GALs (Generic Array Logic)</a:t>
            </a:r>
          </a:p>
        </p:txBody>
      </p:sp>
      <p:cxnSp>
        <p:nvCxnSpPr>
          <p:cNvPr id="6" name="Straight Connector 5"/>
          <p:cNvCxnSpPr/>
          <p:nvPr/>
        </p:nvCxnSpPr>
        <p:spPr>
          <a:xfrm>
            <a:off x="500063" y="1214438"/>
            <a:ext cx="7920037" cy="0"/>
          </a:xfrm>
          <a:prstGeom prst="line">
            <a:avLst/>
          </a:prstGeom>
        </p:spPr>
        <p:style>
          <a:lnRef idx="3">
            <a:schemeClr val="accent2"/>
          </a:lnRef>
          <a:fillRef idx="0">
            <a:schemeClr val="accent2"/>
          </a:fillRef>
          <a:effectRef idx="2">
            <a:schemeClr val="accent2"/>
          </a:effectRef>
          <a:fontRef idx="minor">
            <a:schemeClr val="tx1"/>
          </a:fontRef>
        </p:style>
      </p:cxnSp>
      <p:grpSp>
        <p:nvGrpSpPr>
          <p:cNvPr id="2" name="Group 8"/>
          <p:cNvGrpSpPr>
            <a:grpSpLocks/>
          </p:cNvGrpSpPr>
          <p:nvPr/>
        </p:nvGrpSpPr>
        <p:grpSpPr bwMode="auto">
          <a:xfrm>
            <a:off x="457200" y="457200"/>
            <a:ext cx="8305800" cy="6172200"/>
            <a:chOff x="457200" y="457200"/>
            <a:chExt cx="8305800" cy="6172200"/>
          </a:xfrm>
        </p:grpSpPr>
        <p:sp>
          <p:nvSpPr>
            <p:cNvPr id="54279" name="Line 5"/>
            <p:cNvSpPr>
              <a:spLocks noChangeShapeType="1"/>
            </p:cNvSpPr>
            <p:nvPr/>
          </p:nvSpPr>
          <p:spPr bwMode="auto">
            <a:xfrm>
              <a:off x="457200" y="457200"/>
              <a:ext cx="8305800" cy="0"/>
            </a:xfrm>
            <a:prstGeom prst="line">
              <a:avLst/>
            </a:prstGeom>
            <a:noFill/>
            <a:ln w="38100">
              <a:solidFill>
                <a:srgbClr val="0000FF"/>
              </a:solidFill>
              <a:round/>
              <a:headEnd/>
              <a:tailEnd/>
            </a:ln>
          </p:spPr>
          <p:txBody>
            <a:bodyPr/>
            <a:lstStyle/>
            <a:p>
              <a:endParaRPr lang="en-IN"/>
            </a:p>
          </p:txBody>
        </p:sp>
        <p:sp>
          <p:nvSpPr>
            <p:cNvPr id="54280" name="Line 4"/>
            <p:cNvSpPr>
              <a:spLocks noChangeShapeType="1"/>
            </p:cNvSpPr>
            <p:nvPr/>
          </p:nvSpPr>
          <p:spPr bwMode="auto">
            <a:xfrm>
              <a:off x="457200" y="457200"/>
              <a:ext cx="0" cy="6172200"/>
            </a:xfrm>
            <a:prstGeom prst="line">
              <a:avLst/>
            </a:prstGeom>
            <a:noFill/>
            <a:ln w="38100">
              <a:solidFill>
                <a:srgbClr val="0000FF"/>
              </a:solidFill>
              <a:round/>
              <a:headEnd/>
              <a:tailEnd/>
            </a:ln>
          </p:spPr>
          <p:txBody>
            <a:bodyPr/>
            <a:lstStyle/>
            <a:p>
              <a:endParaRPr lang="en-IN"/>
            </a:p>
          </p:txBody>
        </p:sp>
        <p:sp>
          <p:nvSpPr>
            <p:cNvPr id="54281" name="Line 6"/>
            <p:cNvSpPr>
              <a:spLocks noChangeShapeType="1"/>
            </p:cNvSpPr>
            <p:nvPr/>
          </p:nvSpPr>
          <p:spPr bwMode="auto">
            <a:xfrm>
              <a:off x="8763000" y="457200"/>
              <a:ext cx="0" cy="6172200"/>
            </a:xfrm>
            <a:prstGeom prst="line">
              <a:avLst/>
            </a:prstGeom>
            <a:noFill/>
            <a:ln w="38100">
              <a:solidFill>
                <a:srgbClr val="0000FF"/>
              </a:solidFill>
              <a:round/>
              <a:headEnd/>
              <a:tailEnd/>
            </a:ln>
          </p:spPr>
          <p:txBody>
            <a:bodyPr/>
            <a:lstStyle/>
            <a:p>
              <a:endParaRPr lang="en-IN"/>
            </a:p>
          </p:txBody>
        </p:sp>
        <p:sp>
          <p:nvSpPr>
            <p:cNvPr id="54282" name="Line 7"/>
            <p:cNvSpPr>
              <a:spLocks noChangeShapeType="1"/>
            </p:cNvSpPr>
            <p:nvPr/>
          </p:nvSpPr>
          <p:spPr bwMode="auto">
            <a:xfrm>
              <a:off x="457200" y="6629400"/>
              <a:ext cx="8305800" cy="0"/>
            </a:xfrm>
            <a:prstGeom prst="line">
              <a:avLst/>
            </a:prstGeom>
            <a:noFill/>
            <a:ln w="38100">
              <a:solidFill>
                <a:srgbClr val="0000FF"/>
              </a:solidFill>
              <a:round/>
              <a:headEnd/>
              <a:tailEnd/>
            </a:ln>
          </p:spPr>
          <p:txBody>
            <a:bodyPr/>
            <a:lstStyle/>
            <a:p>
              <a:endParaRPr lang="en-IN"/>
            </a:p>
          </p:txBody>
        </p:sp>
      </p:grpSp>
      <p:sp>
        <p:nvSpPr>
          <p:cNvPr id="54278" name="Content Placeholder 10"/>
          <p:cNvSpPr>
            <a:spLocks noGrp="1"/>
          </p:cNvSpPr>
          <p:nvPr>
            <p:ph idx="1"/>
          </p:nvPr>
        </p:nvSpPr>
        <p:spPr>
          <a:xfrm>
            <a:off x="457200" y="1600200"/>
            <a:ext cx="5829312" cy="4525963"/>
          </a:xfrm>
        </p:spPr>
        <p:txBody>
          <a:bodyPr>
            <a:normAutofit fontScale="77500" lnSpcReduction="20000"/>
          </a:bodyPr>
          <a:lstStyle/>
          <a:p>
            <a:pPr algn="just"/>
            <a:r>
              <a:rPr lang="en-IN"/>
              <a:t>An innovation of the PAL was the </a:t>
            </a:r>
            <a:r>
              <a:rPr lang="en-IN" smtClean="0"/>
              <a:t>generic array logic</a:t>
            </a:r>
            <a:r>
              <a:rPr lang="en-IN"/>
              <a:t> device, or GAL, invented by Lattice Semiconductor </a:t>
            </a:r>
            <a:r>
              <a:rPr lang="en-IN" smtClean="0"/>
              <a:t>in </a:t>
            </a:r>
            <a:r>
              <a:rPr lang="en-IN"/>
              <a:t>1985</a:t>
            </a:r>
            <a:r>
              <a:rPr lang="en-IN" smtClean="0"/>
              <a:t>.</a:t>
            </a:r>
          </a:p>
          <a:p>
            <a:pPr algn="just"/>
            <a:r>
              <a:rPr lang="en-IN"/>
              <a:t>This device has the same logical properties as the PAL but can be erased and reprogrammed</a:t>
            </a:r>
            <a:r>
              <a:rPr lang="en-IN" smtClean="0"/>
              <a:t>.</a:t>
            </a:r>
          </a:p>
          <a:p>
            <a:pPr algn="just"/>
            <a:r>
              <a:rPr lang="en-US" smtClean="0"/>
              <a:t>Programmed by PAL programmer but can be erased and reprogrammed.</a:t>
            </a:r>
          </a:p>
          <a:p>
            <a:pPr algn="just"/>
            <a:r>
              <a:rPr lang="en-IN" smtClean="0"/>
              <a:t>A similar device called a PEEL (programmable electrically erasable logic) was introduced by the International CMOS Technology (ICT) corporation.</a:t>
            </a:r>
          </a:p>
          <a:p>
            <a:endParaRPr lang="en-US" smtClean="0"/>
          </a:p>
        </p:txBody>
      </p:sp>
      <p:pic>
        <p:nvPicPr>
          <p:cNvPr id="11" name="Picture 10" descr="http://upload.wikimedia.org/wikipedia/commons/thumb/d/d6/Lattice_GAL_16V8.jpg/220px-Lattice_GAL_16V8.jpg">
            <a:hlinkClick r:id="rId3"/>
          </p:cNvPr>
          <p:cNvPicPr/>
          <p:nvPr/>
        </p:nvPicPr>
        <p:blipFill>
          <a:blip r:embed="rId4"/>
          <a:srcRect/>
          <a:stretch>
            <a:fillRect/>
          </a:stretch>
        </p:blipFill>
        <p:spPr bwMode="auto">
          <a:xfrm>
            <a:off x="6572264" y="1928802"/>
            <a:ext cx="2095500" cy="1876425"/>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3"/>
          <p:cNvSpPr>
            <a:spLocks noChangeArrowheads="1"/>
          </p:cNvSpPr>
          <p:nvPr/>
        </p:nvSpPr>
        <p:spPr bwMode="auto">
          <a:xfrm>
            <a:off x="6553200" y="6400800"/>
            <a:ext cx="1905000" cy="457200"/>
          </a:xfrm>
          <a:prstGeom prst="rect">
            <a:avLst/>
          </a:prstGeom>
          <a:noFill/>
          <a:ln w="12700">
            <a:noFill/>
            <a:miter lim="800000"/>
            <a:headEnd/>
            <a:tailEnd/>
          </a:ln>
        </p:spPr>
        <p:txBody>
          <a:bodyPr wrap="none" lIns="90488" tIns="44450" rIns="90488" bIns="44450" anchor="ctr"/>
          <a:lstStyle/>
          <a:p>
            <a:pPr algn="r"/>
            <a:endParaRPr lang="en-US" sz="1200" b="1">
              <a:latin typeface="Calibri" pitchFamily="34" charset="0"/>
            </a:endParaRPr>
          </a:p>
        </p:txBody>
      </p:sp>
      <p:sp>
        <p:nvSpPr>
          <p:cNvPr id="54275" name="Rectangle 5"/>
          <p:cNvSpPr>
            <a:spLocks noGrp="1" noChangeArrowheads="1"/>
          </p:cNvSpPr>
          <p:nvPr>
            <p:ph type="title"/>
          </p:nvPr>
        </p:nvSpPr>
        <p:spPr>
          <a:noFill/>
        </p:spPr>
        <p:txBody>
          <a:bodyPr/>
          <a:lstStyle/>
          <a:p>
            <a:pPr eaLnBrk="1" hangingPunct="1"/>
            <a:r>
              <a:rPr lang="en-US" smtClean="0"/>
              <a:t>Field Programmable Gate Array</a:t>
            </a:r>
          </a:p>
        </p:txBody>
      </p:sp>
      <p:cxnSp>
        <p:nvCxnSpPr>
          <p:cNvPr id="6" name="Straight Connector 5"/>
          <p:cNvCxnSpPr/>
          <p:nvPr/>
        </p:nvCxnSpPr>
        <p:spPr>
          <a:xfrm>
            <a:off x="500063" y="1214438"/>
            <a:ext cx="7920037" cy="0"/>
          </a:xfrm>
          <a:prstGeom prst="line">
            <a:avLst/>
          </a:prstGeom>
        </p:spPr>
        <p:style>
          <a:lnRef idx="3">
            <a:schemeClr val="accent2"/>
          </a:lnRef>
          <a:fillRef idx="0">
            <a:schemeClr val="accent2"/>
          </a:fillRef>
          <a:effectRef idx="2">
            <a:schemeClr val="accent2"/>
          </a:effectRef>
          <a:fontRef idx="minor">
            <a:schemeClr val="tx1"/>
          </a:fontRef>
        </p:style>
      </p:cxnSp>
      <p:grpSp>
        <p:nvGrpSpPr>
          <p:cNvPr id="2" name="Group 8"/>
          <p:cNvGrpSpPr>
            <a:grpSpLocks/>
          </p:cNvGrpSpPr>
          <p:nvPr/>
        </p:nvGrpSpPr>
        <p:grpSpPr bwMode="auto">
          <a:xfrm>
            <a:off x="457200" y="457200"/>
            <a:ext cx="8305800" cy="6172200"/>
            <a:chOff x="457200" y="457200"/>
            <a:chExt cx="8305800" cy="6172200"/>
          </a:xfrm>
        </p:grpSpPr>
        <p:sp>
          <p:nvSpPr>
            <p:cNvPr id="54279" name="Line 5"/>
            <p:cNvSpPr>
              <a:spLocks noChangeShapeType="1"/>
            </p:cNvSpPr>
            <p:nvPr/>
          </p:nvSpPr>
          <p:spPr bwMode="auto">
            <a:xfrm>
              <a:off x="457200" y="457200"/>
              <a:ext cx="8305800" cy="0"/>
            </a:xfrm>
            <a:prstGeom prst="line">
              <a:avLst/>
            </a:prstGeom>
            <a:noFill/>
            <a:ln w="38100">
              <a:solidFill>
                <a:srgbClr val="0000FF"/>
              </a:solidFill>
              <a:round/>
              <a:headEnd/>
              <a:tailEnd/>
            </a:ln>
          </p:spPr>
          <p:txBody>
            <a:bodyPr/>
            <a:lstStyle/>
            <a:p>
              <a:endParaRPr lang="en-IN"/>
            </a:p>
          </p:txBody>
        </p:sp>
        <p:sp>
          <p:nvSpPr>
            <p:cNvPr id="54280" name="Line 4"/>
            <p:cNvSpPr>
              <a:spLocks noChangeShapeType="1"/>
            </p:cNvSpPr>
            <p:nvPr/>
          </p:nvSpPr>
          <p:spPr bwMode="auto">
            <a:xfrm>
              <a:off x="457200" y="457200"/>
              <a:ext cx="0" cy="6172200"/>
            </a:xfrm>
            <a:prstGeom prst="line">
              <a:avLst/>
            </a:prstGeom>
            <a:noFill/>
            <a:ln w="38100">
              <a:solidFill>
                <a:srgbClr val="0000FF"/>
              </a:solidFill>
              <a:round/>
              <a:headEnd/>
              <a:tailEnd/>
            </a:ln>
          </p:spPr>
          <p:txBody>
            <a:bodyPr/>
            <a:lstStyle/>
            <a:p>
              <a:endParaRPr lang="en-IN"/>
            </a:p>
          </p:txBody>
        </p:sp>
        <p:sp>
          <p:nvSpPr>
            <p:cNvPr id="54281" name="Line 6"/>
            <p:cNvSpPr>
              <a:spLocks noChangeShapeType="1"/>
            </p:cNvSpPr>
            <p:nvPr/>
          </p:nvSpPr>
          <p:spPr bwMode="auto">
            <a:xfrm>
              <a:off x="8763000" y="457200"/>
              <a:ext cx="0" cy="6172200"/>
            </a:xfrm>
            <a:prstGeom prst="line">
              <a:avLst/>
            </a:prstGeom>
            <a:noFill/>
            <a:ln w="38100">
              <a:solidFill>
                <a:srgbClr val="0000FF"/>
              </a:solidFill>
              <a:round/>
              <a:headEnd/>
              <a:tailEnd/>
            </a:ln>
          </p:spPr>
          <p:txBody>
            <a:bodyPr/>
            <a:lstStyle/>
            <a:p>
              <a:endParaRPr lang="en-IN"/>
            </a:p>
          </p:txBody>
        </p:sp>
        <p:sp>
          <p:nvSpPr>
            <p:cNvPr id="54282" name="Line 7"/>
            <p:cNvSpPr>
              <a:spLocks noChangeShapeType="1"/>
            </p:cNvSpPr>
            <p:nvPr/>
          </p:nvSpPr>
          <p:spPr bwMode="auto">
            <a:xfrm>
              <a:off x="457200" y="6629400"/>
              <a:ext cx="8305800" cy="0"/>
            </a:xfrm>
            <a:prstGeom prst="line">
              <a:avLst/>
            </a:prstGeom>
            <a:noFill/>
            <a:ln w="38100">
              <a:solidFill>
                <a:srgbClr val="0000FF"/>
              </a:solidFill>
              <a:round/>
              <a:headEnd/>
              <a:tailEnd/>
            </a:ln>
          </p:spPr>
          <p:txBody>
            <a:bodyPr/>
            <a:lstStyle/>
            <a:p>
              <a:endParaRPr lang="en-IN"/>
            </a:p>
          </p:txBody>
        </p:sp>
      </p:grpSp>
      <p:sp>
        <p:nvSpPr>
          <p:cNvPr id="54278" name="Content Placeholder 10"/>
          <p:cNvSpPr>
            <a:spLocks noGrp="1"/>
          </p:cNvSpPr>
          <p:nvPr>
            <p:ph idx="1"/>
          </p:nvPr>
        </p:nvSpPr>
        <p:spPr/>
        <p:txBody>
          <a:bodyPr>
            <a:normAutofit lnSpcReduction="10000"/>
          </a:bodyPr>
          <a:lstStyle/>
          <a:p>
            <a:pPr marL="609600" indent="-609600" algn="just"/>
            <a:r>
              <a:rPr lang="en-US" smtClean="0"/>
              <a:t>The Field-Programmable Gate Arrays (FPGAs) provide the benefits of custom CMOS VLSI, while avoiding the initial cost, time delay.</a:t>
            </a:r>
          </a:p>
          <a:p>
            <a:pPr marL="609600" indent="-609600" algn="just"/>
            <a:r>
              <a:rPr lang="en-US" smtClean="0"/>
              <a:t>FPGA consists of basically an array of logic blocks and routing channels.</a:t>
            </a:r>
          </a:p>
          <a:p>
            <a:pPr marL="609600" indent="-609600" algn="just"/>
            <a:r>
              <a:rPr lang="en-US" smtClean="0"/>
              <a:t>The FPGA has three major configurable elements: configurable logic blocks (CLBs), input/output blocks, and interconnects.</a:t>
            </a:r>
          </a:p>
          <a:p>
            <a:pPr eaLnBrk="1" hangingPunct="1"/>
            <a:endParaRPr lang="en-US" smtClean="0"/>
          </a:p>
        </p:txBody>
      </p:sp>
    </p:spTree>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3"/>
          <p:cNvSpPr>
            <a:spLocks noChangeArrowheads="1"/>
          </p:cNvSpPr>
          <p:nvPr/>
        </p:nvSpPr>
        <p:spPr bwMode="auto">
          <a:xfrm>
            <a:off x="6553200" y="6400800"/>
            <a:ext cx="1905000" cy="457200"/>
          </a:xfrm>
          <a:prstGeom prst="rect">
            <a:avLst/>
          </a:prstGeom>
          <a:noFill/>
          <a:ln w="12700">
            <a:noFill/>
            <a:miter lim="800000"/>
            <a:headEnd/>
            <a:tailEnd/>
          </a:ln>
        </p:spPr>
        <p:txBody>
          <a:bodyPr wrap="none" lIns="90488" tIns="44450" rIns="90488" bIns="44450" anchor="ctr"/>
          <a:lstStyle/>
          <a:p>
            <a:pPr algn="r"/>
            <a:endParaRPr lang="en-US" sz="1200" b="1">
              <a:latin typeface="Calibri" pitchFamily="34" charset="0"/>
            </a:endParaRPr>
          </a:p>
        </p:txBody>
      </p:sp>
      <p:sp>
        <p:nvSpPr>
          <p:cNvPr id="54275" name="Rectangle 5"/>
          <p:cNvSpPr>
            <a:spLocks noGrp="1" noChangeArrowheads="1"/>
          </p:cNvSpPr>
          <p:nvPr>
            <p:ph type="title"/>
          </p:nvPr>
        </p:nvSpPr>
        <p:spPr>
          <a:noFill/>
        </p:spPr>
        <p:txBody>
          <a:bodyPr/>
          <a:lstStyle/>
          <a:p>
            <a:pPr eaLnBrk="1" hangingPunct="1"/>
            <a:r>
              <a:rPr lang="en-US" smtClean="0"/>
              <a:t>Presentation Outline</a:t>
            </a:r>
          </a:p>
        </p:txBody>
      </p:sp>
      <p:cxnSp>
        <p:nvCxnSpPr>
          <p:cNvPr id="6" name="Straight Connector 5"/>
          <p:cNvCxnSpPr/>
          <p:nvPr/>
        </p:nvCxnSpPr>
        <p:spPr>
          <a:xfrm>
            <a:off x="500063" y="1214438"/>
            <a:ext cx="7920037" cy="0"/>
          </a:xfrm>
          <a:prstGeom prst="line">
            <a:avLst/>
          </a:prstGeom>
        </p:spPr>
        <p:style>
          <a:lnRef idx="3">
            <a:schemeClr val="accent2"/>
          </a:lnRef>
          <a:fillRef idx="0">
            <a:schemeClr val="accent2"/>
          </a:fillRef>
          <a:effectRef idx="2">
            <a:schemeClr val="accent2"/>
          </a:effectRef>
          <a:fontRef idx="minor">
            <a:schemeClr val="tx1"/>
          </a:fontRef>
        </p:style>
      </p:cxnSp>
      <p:grpSp>
        <p:nvGrpSpPr>
          <p:cNvPr id="2" name="Group 8"/>
          <p:cNvGrpSpPr>
            <a:grpSpLocks/>
          </p:cNvGrpSpPr>
          <p:nvPr/>
        </p:nvGrpSpPr>
        <p:grpSpPr bwMode="auto">
          <a:xfrm>
            <a:off x="457200" y="457200"/>
            <a:ext cx="8305800" cy="6172200"/>
            <a:chOff x="457200" y="457200"/>
            <a:chExt cx="8305800" cy="6172200"/>
          </a:xfrm>
        </p:grpSpPr>
        <p:sp>
          <p:nvSpPr>
            <p:cNvPr id="54279" name="Line 5"/>
            <p:cNvSpPr>
              <a:spLocks noChangeShapeType="1"/>
            </p:cNvSpPr>
            <p:nvPr/>
          </p:nvSpPr>
          <p:spPr bwMode="auto">
            <a:xfrm>
              <a:off x="457200" y="457200"/>
              <a:ext cx="8305800" cy="0"/>
            </a:xfrm>
            <a:prstGeom prst="line">
              <a:avLst/>
            </a:prstGeom>
            <a:noFill/>
            <a:ln w="38100">
              <a:solidFill>
                <a:srgbClr val="0000FF"/>
              </a:solidFill>
              <a:round/>
              <a:headEnd/>
              <a:tailEnd/>
            </a:ln>
          </p:spPr>
          <p:txBody>
            <a:bodyPr/>
            <a:lstStyle/>
            <a:p>
              <a:endParaRPr lang="en-IN"/>
            </a:p>
          </p:txBody>
        </p:sp>
        <p:sp>
          <p:nvSpPr>
            <p:cNvPr id="54280" name="Line 4"/>
            <p:cNvSpPr>
              <a:spLocks noChangeShapeType="1"/>
            </p:cNvSpPr>
            <p:nvPr/>
          </p:nvSpPr>
          <p:spPr bwMode="auto">
            <a:xfrm>
              <a:off x="457200" y="457200"/>
              <a:ext cx="0" cy="6172200"/>
            </a:xfrm>
            <a:prstGeom prst="line">
              <a:avLst/>
            </a:prstGeom>
            <a:noFill/>
            <a:ln w="38100">
              <a:solidFill>
                <a:srgbClr val="0000FF"/>
              </a:solidFill>
              <a:round/>
              <a:headEnd/>
              <a:tailEnd/>
            </a:ln>
          </p:spPr>
          <p:txBody>
            <a:bodyPr/>
            <a:lstStyle/>
            <a:p>
              <a:endParaRPr lang="en-IN"/>
            </a:p>
          </p:txBody>
        </p:sp>
        <p:sp>
          <p:nvSpPr>
            <p:cNvPr id="54281" name="Line 6"/>
            <p:cNvSpPr>
              <a:spLocks noChangeShapeType="1"/>
            </p:cNvSpPr>
            <p:nvPr/>
          </p:nvSpPr>
          <p:spPr bwMode="auto">
            <a:xfrm>
              <a:off x="8763000" y="457200"/>
              <a:ext cx="0" cy="6172200"/>
            </a:xfrm>
            <a:prstGeom prst="line">
              <a:avLst/>
            </a:prstGeom>
            <a:noFill/>
            <a:ln w="38100">
              <a:solidFill>
                <a:srgbClr val="0000FF"/>
              </a:solidFill>
              <a:round/>
              <a:headEnd/>
              <a:tailEnd/>
            </a:ln>
          </p:spPr>
          <p:txBody>
            <a:bodyPr/>
            <a:lstStyle/>
            <a:p>
              <a:endParaRPr lang="en-IN"/>
            </a:p>
          </p:txBody>
        </p:sp>
        <p:sp>
          <p:nvSpPr>
            <p:cNvPr id="54282" name="Line 7"/>
            <p:cNvSpPr>
              <a:spLocks noChangeShapeType="1"/>
            </p:cNvSpPr>
            <p:nvPr/>
          </p:nvSpPr>
          <p:spPr bwMode="auto">
            <a:xfrm>
              <a:off x="457200" y="6629400"/>
              <a:ext cx="8305800" cy="0"/>
            </a:xfrm>
            <a:prstGeom prst="line">
              <a:avLst/>
            </a:prstGeom>
            <a:noFill/>
            <a:ln w="38100">
              <a:solidFill>
                <a:srgbClr val="0000FF"/>
              </a:solidFill>
              <a:round/>
              <a:headEnd/>
              <a:tailEnd/>
            </a:ln>
          </p:spPr>
          <p:txBody>
            <a:bodyPr/>
            <a:lstStyle/>
            <a:p>
              <a:endParaRPr lang="en-IN"/>
            </a:p>
          </p:txBody>
        </p:sp>
      </p:grpSp>
      <p:sp>
        <p:nvSpPr>
          <p:cNvPr id="54278" name="Content Placeholder 10"/>
          <p:cNvSpPr>
            <a:spLocks noGrp="1"/>
          </p:cNvSpPr>
          <p:nvPr>
            <p:ph idx="1"/>
          </p:nvPr>
        </p:nvSpPr>
        <p:spPr>
          <a:xfrm>
            <a:off x="1571604" y="1600200"/>
            <a:ext cx="7115196" cy="4525963"/>
          </a:xfrm>
        </p:spPr>
        <p:txBody>
          <a:bodyPr/>
          <a:lstStyle/>
          <a:p>
            <a:pPr eaLnBrk="1" hangingPunct="1"/>
            <a:r>
              <a:rPr lang="en-US" smtClean="0"/>
              <a:t>Introduction</a:t>
            </a:r>
          </a:p>
          <a:p>
            <a:pPr eaLnBrk="1" hangingPunct="1"/>
            <a:r>
              <a:rPr lang="en-US" smtClean="0"/>
              <a:t>Basics of Progrramble Logic Devices.</a:t>
            </a:r>
          </a:p>
          <a:p>
            <a:pPr eaLnBrk="1" hangingPunct="1"/>
            <a:r>
              <a:rPr lang="en-US" smtClean="0"/>
              <a:t>CPLDs</a:t>
            </a:r>
          </a:p>
          <a:p>
            <a:pPr eaLnBrk="1" hangingPunct="1"/>
            <a:r>
              <a:rPr lang="en-US" smtClean="0"/>
              <a:t>FPGA: General Overview</a:t>
            </a:r>
          </a:p>
          <a:p>
            <a:pPr eaLnBrk="1" hangingPunct="1"/>
            <a:r>
              <a:rPr lang="en-US" smtClean="0"/>
              <a:t>Comperission</a:t>
            </a:r>
          </a:p>
          <a:p>
            <a:pPr eaLnBrk="1" hangingPunct="1"/>
            <a:r>
              <a:rPr lang="en-US" smtClean="0"/>
              <a:t>Application</a:t>
            </a:r>
          </a:p>
        </p:txBody>
      </p:sp>
    </p:spTree>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3"/>
          <p:cNvSpPr>
            <a:spLocks noChangeArrowheads="1"/>
          </p:cNvSpPr>
          <p:nvPr/>
        </p:nvSpPr>
        <p:spPr bwMode="auto">
          <a:xfrm>
            <a:off x="6553200" y="6400800"/>
            <a:ext cx="1905000" cy="457200"/>
          </a:xfrm>
          <a:prstGeom prst="rect">
            <a:avLst/>
          </a:prstGeom>
          <a:noFill/>
          <a:ln w="12700">
            <a:noFill/>
            <a:miter lim="800000"/>
            <a:headEnd/>
            <a:tailEnd/>
          </a:ln>
        </p:spPr>
        <p:txBody>
          <a:bodyPr wrap="none" lIns="90488" tIns="44450" rIns="90488" bIns="44450" anchor="ctr"/>
          <a:lstStyle/>
          <a:p>
            <a:pPr algn="r"/>
            <a:endParaRPr lang="en-US" sz="1200" b="1">
              <a:latin typeface="Calibri" pitchFamily="34" charset="0"/>
            </a:endParaRPr>
          </a:p>
        </p:txBody>
      </p:sp>
      <p:sp>
        <p:nvSpPr>
          <p:cNvPr id="54275" name="Rectangle 5"/>
          <p:cNvSpPr>
            <a:spLocks noGrp="1" noChangeArrowheads="1"/>
          </p:cNvSpPr>
          <p:nvPr>
            <p:ph type="title"/>
          </p:nvPr>
        </p:nvSpPr>
        <p:spPr>
          <a:noFill/>
        </p:spPr>
        <p:txBody>
          <a:bodyPr/>
          <a:lstStyle/>
          <a:p>
            <a:pPr eaLnBrk="1" hangingPunct="1"/>
            <a:r>
              <a:rPr lang="en-US" smtClean="0"/>
              <a:t>Field Programmable Gate Array</a:t>
            </a:r>
          </a:p>
        </p:txBody>
      </p:sp>
      <p:cxnSp>
        <p:nvCxnSpPr>
          <p:cNvPr id="6" name="Straight Connector 5"/>
          <p:cNvCxnSpPr/>
          <p:nvPr/>
        </p:nvCxnSpPr>
        <p:spPr>
          <a:xfrm>
            <a:off x="500063" y="1214438"/>
            <a:ext cx="7920037" cy="0"/>
          </a:xfrm>
          <a:prstGeom prst="line">
            <a:avLst/>
          </a:prstGeom>
        </p:spPr>
        <p:style>
          <a:lnRef idx="3">
            <a:schemeClr val="accent2"/>
          </a:lnRef>
          <a:fillRef idx="0">
            <a:schemeClr val="accent2"/>
          </a:fillRef>
          <a:effectRef idx="2">
            <a:schemeClr val="accent2"/>
          </a:effectRef>
          <a:fontRef idx="minor">
            <a:schemeClr val="tx1"/>
          </a:fontRef>
        </p:style>
      </p:cxnSp>
      <p:grpSp>
        <p:nvGrpSpPr>
          <p:cNvPr id="2" name="Group 8"/>
          <p:cNvGrpSpPr>
            <a:grpSpLocks/>
          </p:cNvGrpSpPr>
          <p:nvPr/>
        </p:nvGrpSpPr>
        <p:grpSpPr bwMode="auto">
          <a:xfrm>
            <a:off x="457200" y="457200"/>
            <a:ext cx="8305800" cy="6172200"/>
            <a:chOff x="457200" y="457200"/>
            <a:chExt cx="8305800" cy="6172200"/>
          </a:xfrm>
        </p:grpSpPr>
        <p:sp>
          <p:nvSpPr>
            <p:cNvPr id="54279" name="Line 5"/>
            <p:cNvSpPr>
              <a:spLocks noChangeShapeType="1"/>
            </p:cNvSpPr>
            <p:nvPr/>
          </p:nvSpPr>
          <p:spPr bwMode="auto">
            <a:xfrm>
              <a:off x="457200" y="457200"/>
              <a:ext cx="8305800" cy="0"/>
            </a:xfrm>
            <a:prstGeom prst="line">
              <a:avLst/>
            </a:prstGeom>
            <a:noFill/>
            <a:ln w="38100">
              <a:solidFill>
                <a:srgbClr val="0000FF"/>
              </a:solidFill>
              <a:round/>
              <a:headEnd/>
              <a:tailEnd/>
            </a:ln>
          </p:spPr>
          <p:txBody>
            <a:bodyPr/>
            <a:lstStyle/>
            <a:p>
              <a:endParaRPr lang="en-IN"/>
            </a:p>
          </p:txBody>
        </p:sp>
        <p:sp>
          <p:nvSpPr>
            <p:cNvPr id="54280" name="Line 4"/>
            <p:cNvSpPr>
              <a:spLocks noChangeShapeType="1"/>
            </p:cNvSpPr>
            <p:nvPr/>
          </p:nvSpPr>
          <p:spPr bwMode="auto">
            <a:xfrm>
              <a:off x="457200" y="457200"/>
              <a:ext cx="0" cy="6172200"/>
            </a:xfrm>
            <a:prstGeom prst="line">
              <a:avLst/>
            </a:prstGeom>
            <a:noFill/>
            <a:ln w="38100">
              <a:solidFill>
                <a:srgbClr val="0000FF"/>
              </a:solidFill>
              <a:round/>
              <a:headEnd/>
              <a:tailEnd/>
            </a:ln>
          </p:spPr>
          <p:txBody>
            <a:bodyPr/>
            <a:lstStyle/>
            <a:p>
              <a:endParaRPr lang="en-IN"/>
            </a:p>
          </p:txBody>
        </p:sp>
        <p:sp>
          <p:nvSpPr>
            <p:cNvPr id="54281" name="Line 6"/>
            <p:cNvSpPr>
              <a:spLocks noChangeShapeType="1"/>
            </p:cNvSpPr>
            <p:nvPr/>
          </p:nvSpPr>
          <p:spPr bwMode="auto">
            <a:xfrm>
              <a:off x="8763000" y="457200"/>
              <a:ext cx="0" cy="6172200"/>
            </a:xfrm>
            <a:prstGeom prst="line">
              <a:avLst/>
            </a:prstGeom>
            <a:noFill/>
            <a:ln w="38100">
              <a:solidFill>
                <a:srgbClr val="0000FF"/>
              </a:solidFill>
              <a:round/>
              <a:headEnd/>
              <a:tailEnd/>
            </a:ln>
          </p:spPr>
          <p:txBody>
            <a:bodyPr/>
            <a:lstStyle/>
            <a:p>
              <a:endParaRPr lang="en-IN"/>
            </a:p>
          </p:txBody>
        </p:sp>
        <p:sp>
          <p:nvSpPr>
            <p:cNvPr id="54282" name="Line 7"/>
            <p:cNvSpPr>
              <a:spLocks noChangeShapeType="1"/>
            </p:cNvSpPr>
            <p:nvPr/>
          </p:nvSpPr>
          <p:spPr bwMode="auto">
            <a:xfrm>
              <a:off x="457200" y="6629400"/>
              <a:ext cx="8305800" cy="0"/>
            </a:xfrm>
            <a:prstGeom prst="line">
              <a:avLst/>
            </a:prstGeom>
            <a:noFill/>
            <a:ln w="38100">
              <a:solidFill>
                <a:srgbClr val="0000FF"/>
              </a:solidFill>
              <a:round/>
              <a:headEnd/>
              <a:tailEnd/>
            </a:ln>
          </p:spPr>
          <p:txBody>
            <a:bodyPr/>
            <a:lstStyle/>
            <a:p>
              <a:endParaRPr lang="en-IN"/>
            </a:p>
          </p:txBody>
        </p:sp>
      </p:grpSp>
      <p:pic>
        <p:nvPicPr>
          <p:cNvPr id="7171" name="Picture 3"/>
          <p:cNvPicPr>
            <a:picLocks noChangeAspect="1" noChangeArrowheads="1"/>
          </p:cNvPicPr>
          <p:nvPr/>
        </p:nvPicPr>
        <p:blipFill>
          <a:blip r:embed="rId3"/>
          <a:srcRect/>
          <a:stretch>
            <a:fillRect/>
          </a:stretch>
        </p:blipFill>
        <p:spPr bwMode="auto">
          <a:xfrm>
            <a:off x="857224" y="2000240"/>
            <a:ext cx="3500462" cy="3016023"/>
          </a:xfrm>
          <a:prstGeom prst="rect">
            <a:avLst/>
          </a:prstGeom>
          <a:noFill/>
          <a:ln w="9525">
            <a:noFill/>
            <a:miter lim="800000"/>
            <a:headEnd/>
            <a:tailEnd/>
          </a:ln>
          <a:effectLst/>
        </p:spPr>
      </p:pic>
      <p:pic>
        <p:nvPicPr>
          <p:cNvPr id="7172" name="Picture 4"/>
          <p:cNvPicPr>
            <a:picLocks noChangeAspect="1" noChangeArrowheads="1"/>
          </p:cNvPicPr>
          <p:nvPr/>
        </p:nvPicPr>
        <p:blipFill>
          <a:blip r:embed="rId4"/>
          <a:srcRect/>
          <a:stretch>
            <a:fillRect/>
          </a:stretch>
        </p:blipFill>
        <p:spPr bwMode="auto">
          <a:xfrm>
            <a:off x="4929190" y="2143116"/>
            <a:ext cx="3612956" cy="2857520"/>
          </a:xfrm>
          <a:prstGeom prst="rect">
            <a:avLst/>
          </a:prstGeom>
          <a:noFill/>
          <a:ln w="9525">
            <a:noFill/>
            <a:miter lim="800000"/>
            <a:headEnd/>
            <a:tailEnd/>
          </a:ln>
          <a:effectLst/>
        </p:spPr>
      </p:pic>
      <p:sp>
        <p:nvSpPr>
          <p:cNvPr id="15" name="Rectangle 14"/>
          <p:cNvSpPr/>
          <p:nvPr/>
        </p:nvSpPr>
        <p:spPr>
          <a:xfrm>
            <a:off x="1857356" y="5000636"/>
            <a:ext cx="6286544" cy="1477328"/>
          </a:xfrm>
          <a:prstGeom prst="rect">
            <a:avLst/>
          </a:prstGeom>
        </p:spPr>
        <p:txBody>
          <a:bodyPr wrap="square">
            <a:spAutoFit/>
          </a:bodyPr>
          <a:lstStyle/>
          <a:p>
            <a:r>
              <a:rPr lang="en-IN"/>
              <a:t>ASIC gives high performance at cost </a:t>
            </a:r>
            <a:r>
              <a:rPr lang="en-IN" smtClean="0"/>
              <a:t>of inflexibility</a:t>
            </a:r>
            <a:r>
              <a:rPr lang="en-IN"/>
              <a:t>.</a:t>
            </a:r>
          </a:p>
          <a:p>
            <a:endParaRPr lang="en-IN" smtClean="0"/>
          </a:p>
          <a:p>
            <a:r>
              <a:rPr lang="en-IN" smtClean="0"/>
              <a:t>Processor </a:t>
            </a:r>
            <a:r>
              <a:rPr lang="en-IN"/>
              <a:t>is very flexible but not tuned to </a:t>
            </a:r>
            <a:r>
              <a:rPr lang="en-IN" smtClean="0"/>
              <a:t>the application</a:t>
            </a:r>
            <a:r>
              <a:rPr lang="en-IN"/>
              <a:t>.</a:t>
            </a:r>
          </a:p>
          <a:p>
            <a:endParaRPr lang="en-IN"/>
          </a:p>
          <a:p>
            <a:r>
              <a:rPr lang="en-IN" smtClean="0"/>
              <a:t>Reconfigurable </a:t>
            </a:r>
            <a:r>
              <a:rPr lang="en-IN"/>
              <a:t>hardware is a </a:t>
            </a:r>
            <a:r>
              <a:rPr lang="en-IN" smtClean="0"/>
              <a:t>nicecompromise</a:t>
            </a:r>
            <a:endParaRPr lang="en-IN"/>
          </a:p>
        </p:txBody>
      </p:sp>
    </p:spTree>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3"/>
          <p:cNvSpPr>
            <a:spLocks noChangeArrowheads="1"/>
          </p:cNvSpPr>
          <p:nvPr/>
        </p:nvSpPr>
        <p:spPr bwMode="auto">
          <a:xfrm>
            <a:off x="6553200" y="6400800"/>
            <a:ext cx="1905000" cy="457200"/>
          </a:xfrm>
          <a:prstGeom prst="rect">
            <a:avLst/>
          </a:prstGeom>
          <a:noFill/>
          <a:ln w="12700">
            <a:noFill/>
            <a:miter lim="800000"/>
            <a:headEnd/>
            <a:tailEnd/>
          </a:ln>
        </p:spPr>
        <p:txBody>
          <a:bodyPr wrap="none" lIns="90488" tIns="44450" rIns="90488" bIns="44450" anchor="ctr"/>
          <a:lstStyle/>
          <a:p>
            <a:pPr algn="r"/>
            <a:endParaRPr lang="en-US" sz="1200" b="1">
              <a:latin typeface="Calibri" pitchFamily="34" charset="0"/>
            </a:endParaRPr>
          </a:p>
        </p:txBody>
      </p:sp>
      <p:sp>
        <p:nvSpPr>
          <p:cNvPr id="54275" name="Rectangle 5"/>
          <p:cNvSpPr>
            <a:spLocks noGrp="1" noChangeArrowheads="1"/>
          </p:cNvSpPr>
          <p:nvPr>
            <p:ph type="title"/>
          </p:nvPr>
        </p:nvSpPr>
        <p:spPr>
          <a:noFill/>
        </p:spPr>
        <p:txBody>
          <a:bodyPr/>
          <a:lstStyle/>
          <a:p>
            <a:pPr eaLnBrk="1" hangingPunct="1"/>
            <a:r>
              <a:rPr lang="en-US" smtClean="0"/>
              <a:t>Meaning of ‘Field Programmable’</a:t>
            </a:r>
          </a:p>
        </p:txBody>
      </p:sp>
      <p:cxnSp>
        <p:nvCxnSpPr>
          <p:cNvPr id="6" name="Straight Connector 5"/>
          <p:cNvCxnSpPr/>
          <p:nvPr/>
        </p:nvCxnSpPr>
        <p:spPr>
          <a:xfrm>
            <a:off x="500063" y="1214438"/>
            <a:ext cx="7920037" cy="0"/>
          </a:xfrm>
          <a:prstGeom prst="line">
            <a:avLst/>
          </a:prstGeom>
        </p:spPr>
        <p:style>
          <a:lnRef idx="3">
            <a:schemeClr val="accent2"/>
          </a:lnRef>
          <a:fillRef idx="0">
            <a:schemeClr val="accent2"/>
          </a:fillRef>
          <a:effectRef idx="2">
            <a:schemeClr val="accent2"/>
          </a:effectRef>
          <a:fontRef idx="minor">
            <a:schemeClr val="tx1"/>
          </a:fontRef>
        </p:style>
      </p:cxnSp>
      <p:grpSp>
        <p:nvGrpSpPr>
          <p:cNvPr id="2" name="Group 8"/>
          <p:cNvGrpSpPr>
            <a:grpSpLocks/>
          </p:cNvGrpSpPr>
          <p:nvPr/>
        </p:nvGrpSpPr>
        <p:grpSpPr bwMode="auto">
          <a:xfrm>
            <a:off x="457200" y="457200"/>
            <a:ext cx="8305800" cy="6172200"/>
            <a:chOff x="457200" y="457200"/>
            <a:chExt cx="8305800" cy="6172200"/>
          </a:xfrm>
        </p:grpSpPr>
        <p:sp>
          <p:nvSpPr>
            <p:cNvPr id="54279" name="Line 5"/>
            <p:cNvSpPr>
              <a:spLocks noChangeShapeType="1"/>
            </p:cNvSpPr>
            <p:nvPr/>
          </p:nvSpPr>
          <p:spPr bwMode="auto">
            <a:xfrm>
              <a:off x="457200" y="457200"/>
              <a:ext cx="8305800" cy="0"/>
            </a:xfrm>
            <a:prstGeom prst="line">
              <a:avLst/>
            </a:prstGeom>
            <a:noFill/>
            <a:ln w="38100">
              <a:solidFill>
                <a:srgbClr val="0000FF"/>
              </a:solidFill>
              <a:round/>
              <a:headEnd/>
              <a:tailEnd/>
            </a:ln>
          </p:spPr>
          <p:txBody>
            <a:bodyPr/>
            <a:lstStyle/>
            <a:p>
              <a:endParaRPr lang="en-IN"/>
            </a:p>
          </p:txBody>
        </p:sp>
        <p:sp>
          <p:nvSpPr>
            <p:cNvPr id="54280" name="Line 4"/>
            <p:cNvSpPr>
              <a:spLocks noChangeShapeType="1"/>
            </p:cNvSpPr>
            <p:nvPr/>
          </p:nvSpPr>
          <p:spPr bwMode="auto">
            <a:xfrm>
              <a:off x="457200" y="457200"/>
              <a:ext cx="0" cy="6172200"/>
            </a:xfrm>
            <a:prstGeom prst="line">
              <a:avLst/>
            </a:prstGeom>
            <a:noFill/>
            <a:ln w="38100">
              <a:solidFill>
                <a:srgbClr val="0000FF"/>
              </a:solidFill>
              <a:round/>
              <a:headEnd/>
              <a:tailEnd/>
            </a:ln>
          </p:spPr>
          <p:txBody>
            <a:bodyPr/>
            <a:lstStyle/>
            <a:p>
              <a:endParaRPr lang="en-IN"/>
            </a:p>
          </p:txBody>
        </p:sp>
        <p:sp>
          <p:nvSpPr>
            <p:cNvPr id="54281" name="Line 6"/>
            <p:cNvSpPr>
              <a:spLocks noChangeShapeType="1"/>
            </p:cNvSpPr>
            <p:nvPr/>
          </p:nvSpPr>
          <p:spPr bwMode="auto">
            <a:xfrm>
              <a:off x="8763000" y="457200"/>
              <a:ext cx="0" cy="6172200"/>
            </a:xfrm>
            <a:prstGeom prst="line">
              <a:avLst/>
            </a:prstGeom>
            <a:noFill/>
            <a:ln w="38100">
              <a:solidFill>
                <a:srgbClr val="0000FF"/>
              </a:solidFill>
              <a:round/>
              <a:headEnd/>
              <a:tailEnd/>
            </a:ln>
          </p:spPr>
          <p:txBody>
            <a:bodyPr/>
            <a:lstStyle/>
            <a:p>
              <a:endParaRPr lang="en-IN"/>
            </a:p>
          </p:txBody>
        </p:sp>
        <p:sp>
          <p:nvSpPr>
            <p:cNvPr id="54282" name="Line 7"/>
            <p:cNvSpPr>
              <a:spLocks noChangeShapeType="1"/>
            </p:cNvSpPr>
            <p:nvPr/>
          </p:nvSpPr>
          <p:spPr bwMode="auto">
            <a:xfrm>
              <a:off x="457200" y="6629400"/>
              <a:ext cx="8305800" cy="0"/>
            </a:xfrm>
            <a:prstGeom prst="line">
              <a:avLst/>
            </a:prstGeom>
            <a:noFill/>
            <a:ln w="38100">
              <a:solidFill>
                <a:srgbClr val="0000FF"/>
              </a:solidFill>
              <a:round/>
              <a:headEnd/>
              <a:tailEnd/>
            </a:ln>
          </p:spPr>
          <p:txBody>
            <a:bodyPr/>
            <a:lstStyle/>
            <a:p>
              <a:endParaRPr lang="en-IN"/>
            </a:p>
          </p:txBody>
        </p:sp>
      </p:grpSp>
      <p:sp>
        <p:nvSpPr>
          <p:cNvPr id="54278" name="Content Placeholder 10"/>
          <p:cNvSpPr>
            <a:spLocks noGrp="1"/>
          </p:cNvSpPr>
          <p:nvPr>
            <p:ph idx="1"/>
          </p:nvPr>
        </p:nvSpPr>
        <p:spPr/>
        <p:txBody>
          <a:bodyPr>
            <a:normAutofit fontScale="70000" lnSpcReduction="20000"/>
          </a:bodyPr>
          <a:lstStyle/>
          <a:p>
            <a:pPr algn="just"/>
            <a:r>
              <a:rPr lang="en-IN"/>
              <a:t>Field Programmable means that the FPGA's function is defined by a user's program rather than by the manufacturer of the device.  </a:t>
            </a:r>
            <a:endParaRPr lang="en-IN" smtClean="0"/>
          </a:p>
          <a:p>
            <a:pPr algn="just"/>
            <a:endParaRPr lang="en-IN" smtClean="0"/>
          </a:p>
          <a:p>
            <a:pPr algn="just"/>
            <a:r>
              <a:rPr lang="en-IN" smtClean="0"/>
              <a:t>A </a:t>
            </a:r>
            <a:r>
              <a:rPr lang="en-IN"/>
              <a:t>typical integrated circuit performs a particular function defined at the time of manufacture.  </a:t>
            </a:r>
            <a:endParaRPr lang="en-IN" smtClean="0"/>
          </a:p>
          <a:p>
            <a:pPr algn="just"/>
            <a:endParaRPr lang="en-IN" smtClean="0"/>
          </a:p>
          <a:p>
            <a:pPr algn="just"/>
            <a:r>
              <a:rPr lang="en-IN" smtClean="0"/>
              <a:t>In </a:t>
            </a:r>
            <a:r>
              <a:rPr lang="en-IN"/>
              <a:t>contrast, the FPGA's function is defined by a program written by someone other than the device manufacturer. </a:t>
            </a:r>
            <a:endParaRPr lang="en-IN" smtClean="0"/>
          </a:p>
          <a:p>
            <a:pPr algn="just">
              <a:buNone/>
            </a:pPr>
            <a:r>
              <a:rPr lang="en-IN" smtClean="0"/>
              <a:t> </a:t>
            </a:r>
          </a:p>
          <a:p>
            <a:pPr algn="just"/>
            <a:r>
              <a:rPr lang="en-IN" smtClean="0"/>
              <a:t>Depending </a:t>
            </a:r>
            <a:r>
              <a:rPr lang="en-IN"/>
              <a:t>on the particular device, the program is either  'burned' in  permanently or semi-permanently as part of a board assembly process, or is loaded from an external memory each time the device is powered up.  </a:t>
            </a:r>
            <a:endParaRPr lang="en-US" smtClean="0"/>
          </a:p>
        </p:txBody>
      </p:sp>
    </p:spTree>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3"/>
          <p:cNvSpPr>
            <a:spLocks noChangeArrowheads="1"/>
          </p:cNvSpPr>
          <p:nvPr/>
        </p:nvSpPr>
        <p:spPr bwMode="auto">
          <a:xfrm>
            <a:off x="6553200" y="6400800"/>
            <a:ext cx="1905000" cy="457200"/>
          </a:xfrm>
          <a:prstGeom prst="rect">
            <a:avLst/>
          </a:prstGeom>
          <a:noFill/>
          <a:ln w="12700">
            <a:noFill/>
            <a:miter lim="800000"/>
            <a:headEnd/>
            <a:tailEnd/>
          </a:ln>
        </p:spPr>
        <p:txBody>
          <a:bodyPr wrap="none" lIns="90488" tIns="44450" rIns="90488" bIns="44450" anchor="ctr"/>
          <a:lstStyle/>
          <a:p>
            <a:pPr algn="r"/>
            <a:endParaRPr lang="en-US" sz="1200" b="1">
              <a:latin typeface="Calibri" pitchFamily="34" charset="0"/>
            </a:endParaRPr>
          </a:p>
        </p:txBody>
      </p:sp>
      <p:sp>
        <p:nvSpPr>
          <p:cNvPr id="54275" name="Rectangle 5"/>
          <p:cNvSpPr>
            <a:spLocks noGrp="1" noChangeArrowheads="1"/>
          </p:cNvSpPr>
          <p:nvPr>
            <p:ph type="title"/>
          </p:nvPr>
        </p:nvSpPr>
        <p:spPr>
          <a:noFill/>
        </p:spPr>
        <p:txBody>
          <a:bodyPr/>
          <a:lstStyle/>
          <a:p>
            <a:r>
              <a:rPr lang="en-IN"/>
              <a:t>How are FPGA programs created?</a:t>
            </a:r>
          </a:p>
        </p:txBody>
      </p:sp>
      <p:cxnSp>
        <p:nvCxnSpPr>
          <p:cNvPr id="6" name="Straight Connector 5"/>
          <p:cNvCxnSpPr/>
          <p:nvPr/>
        </p:nvCxnSpPr>
        <p:spPr>
          <a:xfrm>
            <a:off x="500063" y="1214438"/>
            <a:ext cx="7920037" cy="0"/>
          </a:xfrm>
          <a:prstGeom prst="line">
            <a:avLst/>
          </a:prstGeom>
        </p:spPr>
        <p:style>
          <a:lnRef idx="3">
            <a:schemeClr val="accent2"/>
          </a:lnRef>
          <a:fillRef idx="0">
            <a:schemeClr val="accent2"/>
          </a:fillRef>
          <a:effectRef idx="2">
            <a:schemeClr val="accent2"/>
          </a:effectRef>
          <a:fontRef idx="minor">
            <a:schemeClr val="tx1"/>
          </a:fontRef>
        </p:style>
      </p:cxnSp>
      <p:grpSp>
        <p:nvGrpSpPr>
          <p:cNvPr id="2" name="Group 8"/>
          <p:cNvGrpSpPr>
            <a:grpSpLocks/>
          </p:cNvGrpSpPr>
          <p:nvPr/>
        </p:nvGrpSpPr>
        <p:grpSpPr bwMode="auto">
          <a:xfrm>
            <a:off x="457200" y="457200"/>
            <a:ext cx="8305800" cy="6172200"/>
            <a:chOff x="457200" y="457200"/>
            <a:chExt cx="8305800" cy="6172200"/>
          </a:xfrm>
        </p:grpSpPr>
        <p:sp>
          <p:nvSpPr>
            <p:cNvPr id="54279" name="Line 5"/>
            <p:cNvSpPr>
              <a:spLocks noChangeShapeType="1"/>
            </p:cNvSpPr>
            <p:nvPr/>
          </p:nvSpPr>
          <p:spPr bwMode="auto">
            <a:xfrm>
              <a:off x="457200" y="457200"/>
              <a:ext cx="8305800" cy="0"/>
            </a:xfrm>
            <a:prstGeom prst="line">
              <a:avLst/>
            </a:prstGeom>
            <a:noFill/>
            <a:ln w="38100">
              <a:solidFill>
                <a:srgbClr val="0000FF"/>
              </a:solidFill>
              <a:round/>
              <a:headEnd/>
              <a:tailEnd/>
            </a:ln>
          </p:spPr>
          <p:txBody>
            <a:bodyPr/>
            <a:lstStyle/>
            <a:p>
              <a:endParaRPr lang="en-IN"/>
            </a:p>
          </p:txBody>
        </p:sp>
        <p:sp>
          <p:nvSpPr>
            <p:cNvPr id="54280" name="Line 4"/>
            <p:cNvSpPr>
              <a:spLocks noChangeShapeType="1"/>
            </p:cNvSpPr>
            <p:nvPr/>
          </p:nvSpPr>
          <p:spPr bwMode="auto">
            <a:xfrm>
              <a:off x="457200" y="457200"/>
              <a:ext cx="0" cy="6172200"/>
            </a:xfrm>
            <a:prstGeom prst="line">
              <a:avLst/>
            </a:prstGeom>
            <a:noFill/>
            <a:ln w="38100">
              <a:solidFill>
                <a:srgbClr val="0000FF"/>
              </a:solidFill>
              <a:round/>
              <a:headEnd/>
              <a:tailEnd/>
            </a:ln>
          </p:spPr>
          <p:txBody>
            <a:bodyPr/>
            <a:lstStyle/>
            <a:p>
              <a:endParaRPr lang="en-IN"/>
            </a:p>
          </p:txBody>
        </p:sp>
        <p:sp>
          <p:nvSpPr>
            <p:cNvPr id="54281" name="Line 6"/>
            <p:cNvSpPr>
              <a:spLocks noChangeShapeType="1"/>
            </p:cNvSpPr>
            <p:nvPr/>
          </p:nvSpPr>
          <p:spPr bwMode="auto">
            <a:xfrm>
              <a:off x="8763000" y="457200"/>
              <a:ext cx="0" cy="6172200"/>
            </a:xfrm>
            <a:prstGeom prst="line">
              <a:avLst/>
            </a:prstGeom>
            <a:noFill/>
            <a:ln w="38100">
              <a:solidFill>
                <a:srgbClr val="0000FF"/>
              </a:solidFill>
              <a:round/>
              <a:headEnd/>
              <a:tailEnd/>
            </a:ln>
          </p:spPr>
          <p:txBody>
            <a:bodyPr/>
            <a:lstStyle/>
            <a:p>
              <a:endParaRPr lang="en-IN"/>
            </a:p>
          </p:txBody>
        </p:sp>
        <p:sp>
          <p:nvSpPr>
            <p:cNvPr id="54282" name="Line 7"/>
            <p:cNvSpPr>
              <a:spLocks noChangeShapeType="1"/>
            </p:cNvSpPr>
            <p:nvPr/>
          </p:nvSpPr>
          <p:spPr bwMode="auto">
            <a:xfrm>
              <a:off x="457200" y="6629400"/>
              <a:ext cx="8305800" cy="0"/>
            </a:xfrm>
            <a:prstGeom prst="line">
              <a:avLst/>
            </a:prstGeom>
            <a:noFill/>
            <a:ln w="38100">
              <a:solidFill>
                <a:srgbClr val="0000FF"/>
              </a:solidFill>
              <a:round/>
              <a:headEnd/>
              <a:tailEnd/>
            </a:ln>
          </p:spPr>
          <p:txBody>
            <a:bodyPr/>
            <a:lstStyle/>
            <a:p>
              <a:endParaRPr lang="en-IN"/>
            </a:p>
          </p:txBody>
        </p:sp>
      </p:grpSp>
      <p:sp>
        <p:nvSpPr>
          <p:cNvPr id="54278" name="Content Placeholder 10"/>
          <p:cNvSpPr>
            <a:spLocks noGrp="1"/>
          </p:cNvSpPr>
          <p:nvPr>
            <p:ph idx="1"/>
          </p:nvPr>
        </p:nvSpPr>
        <p:spPr/>
        <p:txBody>
          <a:bodyPr>
            <a:normAutofit fontScale="62500" lnSpcReduction="20000"/>
          </a:bodyPr>
          <a:lstStyle/>
          <a:p>
            <a:pPr algn="just"/>
            <a:r>
              <a:rPr lang="en-IN"/>
              <a:t>Individually defining the many switch connections and cell logic functions would be a daunting task.  </a:t>
            </a:r>
            <a:endParaRPr lang="en-IN" smtClean="0"/>
          </a:p>
          <a:p>
            <a:pPr algn="just"/>
            <a:endParaRPr lang="en-IN" smtClean="0"/>
          </a:p>
          <a:p>
            <a:pPr algn="just"/>
            <a:r>
              <a:rPr lang="en-IN" smtClean="0"/>
              <a:t>Fortunately</a:t>
            </a:r>
            <a:r>
              <a:rPr lang="en-IN"/>
              <a:t>, this task is handled by special software. </a:t>
            </a:r>
            <a:endParaRPr lang="en-IN" smtClean="0"/>
          </a:p>
          <a:p>
            <a:pPr algn="just"/>
            <a:endParaRPr lang="en-IN" smtClean="0"/>
          </a:p>
          <a:p>
            <a:pPr algn="just"/>
            <a:r>
              <a:rPr lang="en-IN" smtClean="0"/>
              <a:t>The </a:t>
            </a:r>
            <a:r>
              <a:rPr lang="en-IN"/>
              <a:t>software translates a user's schematic diagrams or textual hardware description language code then places and routes the translated design. </a:t>
            </a:r>
            <a:endParaRPr lang="en-IN" smtClean="0"/>
          </a:p>
          <a:p>
            <a:pPr algn="just"/>
            <a:endParaRPr lang="en-IN" smtClean="0"/>
          </a:p>
          <a:p>
            <a:pPr algn="just"/>
            <a:r>
              <a:rPr lang="en-IN" smtClean="0"/>
              <a:t>Most </a:t>
            </a:r>
            <a:r>
              <a:rPr lang="en-IN"/>
              <a:t>of the software packages have hooks to allow the user to influence implementation, placement and routing to obtain better performance and utilization of the device.  </a:t>
            </a:r>
            <a:endParaRPr lang="en-IN" smtClean="0"/>
          </a:p>
          <a:p>
            <a:pPr algn="just"/>
            <a:endParaRPr lang="en-IN" smtClean="0"/>
          </a:p>
          <a:p>
            <a:pPr algn="just"/>
            <a:r>
              <a:rPr lang="en-IN" smtClean="0"/>
              <a:t>Libraries </a:t>
            </a:r>
            <a:r>
              <a:rPr lang="en-IN"/>
              <a:t>of more complex function macros (eg. adders) further simplify the design process by providing common circuits that are already optimized for speed or area. </a:t>
            </a:r>
          </a:p>
          <a:p>
            <a:pPr eaLnBrk="1" hangingPunct="1"/>
            <a:endParaRPr lang="en-US" smtClean="0"/>
          </a:p>
        </p:txBody>
      </p:sp>
    </p:spTree>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3"/>
          <p:cNvSpPr>
            <a:spLocks noChangeArrowheads="1"/>
          </p:cNvSpPr>
          <p:nvPr/>
        </p:nvSpPr>
        <p:spPr bwMode="auto">
          <a:xfrm>
            <a:off x="6553200" y="6400800"/>
            <a:ext cx="1905000" cy="457200"/>
          </a:xfrm>
          <a:prstGeom prst="rect">
            <a:avLst/>
          </a:prstGeom>
          <a:noFill/>
          <a:ln w="12700">
            <a:noFill/>
            <a:miter lim="800000"/>
            <a:headEnd/>
            <a:tailEnd/>
          </a:ln>
        </p:spPr>
        <p:txBody>
          <a:bodyPr wrap="none" lIns="90488" tIns="44450" rIns="90488" bIns="44450" anchor="ctr"/>
          <a:lstStyle/>
          <a:p>
            <a:pPr algn="r"/>
            <a:endParaRPr lang="en-US" sz="1200" b="1">
              <a:latin typeface="Calibri" pitchFamily="34" charset="0"/>
            </a:endParaRPr>
          </a:p>
        </p:txBody>
      </p:sp>
      <p:sp>
        <p:nvSpPr>
          <p:cNvPr id="54275" name="Rectangle 5"/>
          <p:cNvSpPr>
            <a:spLocks noGrp="1" noChangeArrowheads="1"/>
          </p:cNvSpPr>
          <p:nvPr>
            <p:ph type="title"/>
          </p:nvPr>
        </p:nvSpPr>
        <p:spPr>
          <a:noFill/>
        </p:spPr>
        <p:txBody>
          <a:bodyPr/>
          <a:lstStyle/>
          <a:p>
            <a:pPr eaLnBrk="1" hangingPunct="1"/>
            <a:r>
              <a:rPr lang="en-US" smtClean="0"/>
              <a:t>Logic design Process</a:t>
            </a:r>
          </a:p>
        </p:txBody>
      </p:sp>
      <p:cxnSp>
        <p:nvCxnSpPr>
          <p:cNvPr id="6" name="Straight Connector 5"/>
          <p:cNvCxnSpPr/>
          <p:nvPr/>
        </p:nvCxnSpPr>
        <p:spPr>
          <a:xfrm>
            <a:off x="500063" y="1214438"/>
            <a:ext cx="7920037" cy="0"/>
          </a:xfrm>
          <a:prstGeom prst="line">
            <a:avLst/>
          </a:prstGeom>
        </p:spPr>
        <p:style>
          <a:lnRef idx="3">
            <a:schemeClr val="accent2"/>
          </a:lnRef>
          <a:fillRef idx="0">
            <a:schemeClr val="accent2"/>
          </a:fillRef>
          <a:effectRef idx="2">
            <a:schemeClr val="accent2"/>
          </a:effectRef>
          <a:fontRef idx="minor">
            <a:schemeClr val="tx1"/>
          </a:fontRef>
        </p:style>
      </p:cxnSp>
      <p:grpSp>
        <p:nvGrpSpPr>
          <p:cNvPr id="2" name="Group 8"/>
          <p:cNvGrpSpPr>
            <a:grpSpLocks/>
          </p:cNvGrpSpPr>
          <p:nvPr/>
        </p:nvGrpSpPr>
        <p:grpSpPr bwMode="auto">
          <a:xfrm>
            <a:off x="457200" y="457200"/>
            <a:ext cx="8305800" cy="6172200"/>
            <a:chOff x="457200" y="457200"/>
            <a:chExt cx="8305800" cy="6172200"/>
          </a:xfrm>
        </p:grpSpPr>
        <p:sp>
          <p:nvSpPr>
            <p:cNvPr id="54279" name="Line 5"/>
            <p:cNvSpPr>
              <a:spLocks noChangeShapeType="1"/>
            </p:cNvSpPr>
            <p:nvPr/>
          </p:nvSpPr>
          <p:spPr bwMode="auto">
            <a:xfrm>
              <a:off x="457200" y="457200"/>
              <a:ext cx="8305800" cy="0"/>
            </a:xfrm>
            <a:prstGeom prst="line">
              <a:avLst/>
            </a:prstGeom>
            <a:noFill/>
            <a:ln w="38100">
              <a:solidFill>
                <a:srgbClr val="0000FF"/>
              </a:solidFill>
              <a:round/>
              <a:headEnd/>
              <a:tailEnd/>
            </a:ln>
          </p:spPr>
          <p:txBody>
            <a:bodyPr/>
            <a:lstStyle/>
            <a:p>
              <a:endParaRPr lang="en-IN"/>
            </a:p>
          </p:txBody>
        </p:sp>
        <p:sp>
          <p:nvSpPr>
            <p:cNvPr id="54280" name="Line 4"/>
            <p:cNvSpPr>
              <a:spLocks noChangeShapeType="1"/>
            </p:cNvSpPr>
            <p:nvPr/>
          </p:nvSpPr>
          <p:spPr bwMode="auto">
            <a:xfrm>
              <a:off x="457200" y="457200"/>
              <a:ext cx="0" cy="6172200"/>
            </a:xfrm>
            <a:prstGeom prst="line">
              <a:avLst/>
            </a:prstGeom>
            <a:noFill/>
            <a:ln w="38100">
              <a:solidFill>
                <a:srgbClr val="0000FF"/>
              </a:solidFill>
              <a:round/>
              <a:headEnd/>
              <a:tailEnd/>
            </a:ln>
          </p:spPr>
          <p:txBody>
            <a:bodyPr/>
            <a:lstStyle/>
            <a:p>
              <a:endParaRPr lang="en-IN"/>
            </a:p>
          </p:txBody>
        </p:sp>
        <p:sp>
          <p:nvSpPr>
            <p:cNvPr id="54281" name="Line 6"/>
            <p:cNvSpPr>
              <a:spLocks noChangeShapeType="1"/>
            </p:cNvSpPr>
            <p:nvPr/>
          </p:nvSpPr>
          <p:spPr bwMode="auto">
            <a:xfrm>
              <a:off x="8763000" y="457200"/>
              <a:ext cx="0" cy="6172200"/>
            </a:xfrm>
            <a:prstGeom prst="line">
              <a:avLst/>
            </a:prstGeom>
            <a:noFill/>
            <a:ln w="38100">
              <a:solidFill>
                <a:srgbClr val="0000FF"/>
              </a:solidFill>
              <a:round/>
              <a:headEnd/>
              <a:tailEnd/>
            </a:ln>
          </p:spPr>
          <p:txBody>
            <a:bodyPr/>
            <a:lstStyle/>
            <a:p>
              <a:endParaRPr lang="en-IN"/>
            </a:p>
          </p:txBody>
        </p:sp>
        <p:sp>
          <p:nvSpPr>
            <p:cNvPr id="54282" name="Line 7"/>
            <p:cNvSpPr>
              <a:spLocks noChangeShapeType="1"/>
            </p:cNvSpPr>
            <p:nvPr/>
          </p:nvSpPr>
          <p:spPr bwMode="auto">
            <a:xfrm>
              <a:off x="457200" y="6629400"/>
              <a:ext cx="8305800" cy="0"/>
            </a:xfrm>
            <a:prstGeom prst="line">
              <a:avLst/>
            </a:prstGeom>
            <a:noFill/>
            <a:ln w="38100">
              <a:solidFill>
                <a:srgbClr val="0000FF"/>
              </a:solidFill>
              <a:round/>
              <a:headEnd/>
              <a:tailEnd/>
            </a:ln>
          </p:spPr>
          <p:txBody>
            <a:bodyPr/>
            <a:lstStyle/>
            <a:p>
              <a:endParaRPr lang="en-IN"/>
            </a:p>
          </p:txBody>
        </p:sp>
      </p:grpSp>
      <p:pic>
        <p:nvPicPr>
          <p:cNvPr id="13" name="Content Placeholder 12" descr="design process, synthesis, place and route"/>
          <p:cNvPicPr>
            <a:picLocks noGrp="1"/>
          </p:cNvPicPr>
          <p:nvPr>
            <p:ph idx="1"/>
          </p:nvPr>
        </p:nvPicPr>
        <p:blipFill>
          <a:blip r:embed="rId3"/>
          <a:srcRect/>
          <a:stretch>
            <a:fillRect/>
          </a:stretch>
        </p:blipFill>
        <p:spPr bwMode="auto">
          <a:xfrm>
            <a:off x="1571604" y="1714488"/>
            <a:ext cx="4857784" cy="4286280"/>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3"/>
          <p:cNvSpPr>
            <a:spLocks noChangeArrowheads="1"/>
          </p:cNvSpPr>
          <p:nvPr/>
        </p:nvSpPr>
        <p:spPr bwMode="auto">
          <a:xfrm>
            <a:off x="6553200" y="6400800"/>
            <a:ext cx="1905000" cy="457200"/>
          </a:xfrm>
          <a:prstGeom prst="rect">
            <a:avLst/>
          </a:prstGeom>
          <a:noFill/>
          <a:ln w="12700">
            <a:noFill/>
            <a:miter lim="800000"/>
            <a:headEnd/>
            <a:tailEnd/>
          </a:ln>
        </p:spPr>
        <p:txBody>
          <a:bodyPr wrap="none" lIns="90488" tIns="44450" rIns="90488" bIns="44450" anchor="ctr"/>
          <a:lstStyle/>
          <a:p>
            <a:pPr algn="r"/>
            <a:endParaRPr lang="en-US" sz="1200" b="1">
              <a:latin typeface="Calibri" pitchFamily="34" charset="0"/>
            </a:endParaRPr>
          </a:p>
        </p:txBody>
      </p:sp>
      <p:sp>
        <p:nvSpPr>
          <p:cNvPr id="54275" name="Rectangle 5"/>
          <p:cNvSpPr>
            <a:spLocks noGrp="1" noChangeArrowheads="1"/>
          </p:cNvSpPr>
          <p:nvPr>
            <p:ph type="title"/>
          </p:nvPr>
        </p:nvSpPr>
        <p:spPr>
          <a:noFill/>
        </p:spPr>
        <p:txBody>
          <a:bodyPr/>
          <a:lstStyle/>
          <a:p>
            <a:r>
              <a:rPr lang="en-US" b="0" smtClean="0"/>
              <a:t>FPGA Basics</a:t>
            </a:r>
            <a:endParaRPr lang="en-US" smtClean="0"/>
          </a:p>
        </p:txBody>
      </p:sp>
      <p:cxnSp>
        <p:nvCxnSpPr>
          <p:cNvPr id="6" name="Straight Connector 5"/>
          <p:cNvCxnSpPr/>
          <p:nvPr/>
        </p:nvCxnSpPr>
        <p:spPr>
          <a:xfrm>
            <a:off x="500063" y="1214438"/>
            <a:ext cx="7920037" cy="0"/>
          </a:xfrm>
          <a:prstGeom prst="line">
            <a:avLst/>
          </a:prstGeom>
        </p:spPr>
        <p:style>
          <a:lnRef idx="3">
            <a:schemeClr val="accent2"/>
          </a:lnRef>
          <a:fillRef idx="0">
            <a:schemeClr val="accent2"/>
          </a:fillRef>
          <a:effectRef idx="2">
            <a:schemeClr val="accent2"/>
          </a:effectRef>
          <a:fontRef idx="minor">
            <a:schemeClr val="tx1"/>
          </a:fontRef>
        </p:style>
      </p:cxnSp>
      <p:grpSp>
        <p:nvGrpSpPr>
          <p:cNvPr id="2" name="Group 8"/>
          <p:cNvGrpSpPr>
            <a:grpSpLocks/>
          </p:cNvGrpSpPr>
          <p:nvPr/>
        </p:nvGrpSpPr>
        <p:grpSpPr bwMode="auto">
          <a:xfrm>
            <a:off x="457200" y="457200"/>
            <a:ext cx="8305800" cy="6172200"/>
            <a:chOff x="457200" y="457200"/>
            <a:chExt cx="8305800" cy="6172200"/>
          </a:xfrm>
        </p:grpSpPr>
        <p:sp>
          <p:nvSpPr>
            <p:cNvPr id="54279" name="Line 5"/>
            <p:cNvSpPr>
              <a:spLocks noChangeShapeType="1"/>
            </p:cNvSpPr>
            <p:nvPr/>
          </p:nvSpPr>
          <p:spPr bwMode="auto">
            <a:xfrm>
              <a:off x="457200" y="457200"/>
              <a:ext cx="8305800" cy="0"/>
            </a:xfrm>
            <a:prstGeom prst="line">
              <a:avLst/>
            </a:prstGeom>
            <a:noFill/>
            <a:ln w="38100">
              <a:solidFill>
                <a:srgbClr val="0000FF"/>
              </a:solidFill>
              <a:round/>
              <a:headEnd/>
              <a:tailEnd/>
            </a:ln>
          </p:spPr>
          <p:txBody>
            <a:bodyPr/>
            <a:lstStyle/>
            <a:p>
              <a:endParaRPr lang="en-IN"/>
            </a:p>
          </p:txBody>
        </p:sp>
        <p:sp>
          <p:nvSpPr>
            <p:cNvPr id="54280" name="Line 4"/>
            <p:cNvSpPr>
              <a:spLocks noChangeShapeType="1"/>
            </p:cNvSpPr>
            <p:nvPr/>
          </p:nvSpPr>
          <p:spPr bwMode="auto">
            <a:xfrm>
              <a:off x="457200" y="457200"/>
              <a:ext cx="0" cy="6172200"/>
            </a:xfrm>
            <a:prstGeom prst="line">
              <a:avLst/>
            </a:prstGeom>
            <a:noFill/>
            <a:ln w="38100">
              <a:solidFill>
                <a:srgbClr val="0000FF"/>
              </a:solidFill>
              <a:round/>
              <a:headEnd/>
              <a:tailEnd/>
            </a:ln>
          </p:spPr>
          <p:txBody>
            <a:bodyPr/>
            <a:lstStyle/>
            <a:p>
              <a:endParaRPr lang="en-IN"/>
            </a:p>
          </p:txBody>
        </p:sp>
        <p:sp>
          <p:nvSpPr>
            <p:cNvPr id="54281" name="Line 6"/>
            <p:cNvSpPr>
              <a:spLocks noChangeShapeType="1"/>
            </p:cNvSpPr>
            <p:nvPr/>
          </p:nvSpPr>
          <p:spPr bwMode="auto">
            <a:xfrm>
              <a:off x="8763000" y="457200"/>
              <a:ext cx="0" cy="6172200"/>
            </a:xfrm>
            <a:prstGeom prst="line">
              <a:avLst/>
            </a:prstGeom>
            <a:noFill/>
            <a:ln w="38100">
              <a:solidFill>
                <a:srgbClr val="0000FF"/>
              </a:solidFill>
              <a:round/>
              <a:headEnd/>
              <a:tailEnd/>
            </a:ln>
          </p:spPr>
          <p:txBody>
            <a:bodyPr/>
            <a:lstStyle/>
            <a:p>
              <a:endParaRPr lang="en-IN"/>
            </a:p>
          </p:txBody>
        </p:sp>
        <p:sp>
          <p:nvSpPr>
            <p:cNvPr id="54282" name="Line 7"/>
            <p:cNvSpPr>
              <a:spLocks noChangeShapeType="1"/>
            </p:cNvSpPr>
            <p:nvPr/>
          </p:nvSpPr>
          <p:spPr bwMode="auto">
            <a:xfrm>
              <a:off x="457200" y="6629400"/>
              <a:ext cx="8305800" cy="0"/>
            </a:xfrm>
            <a:prstGeom prst="line">
              <a:avLst/>
            </a:prstGeom>
            <a:noFill/>
            <a:ln w="38100">
              <a:solidFill>
                <a:srgbClr val="0000FF"/>
              </a:solidFill>
              <a:round/>
              <a:headEnd/>
              <a:tailEnd/>
            </a:ln>
          </p:spPr>
          <p:txBody>
            <a:bodyPr/>
            <a:lstStyle/>
            <a:p>
              <a:endParaRPr lang="en-IN"/>
            </a:p>
          </p:txBody>
        </p:sp>
      </p:grpSp>
      <p:sp>
        <p:nvSpPr>
          <p:cNvPr id="54278" name="Content Placeholder 10"/>
          <p:cNvSpPr>
            <a:spLocks noGrp="1"/>
          </p:cNvSpPr>
          <p:nvPr>
            <p:ph idx="1"/>
          </p:nvPr>
        </p:nvSpPr>
        <p:spPr/>
        <p:txBody>
          <a:bodyPr/>
          <a:lstStyle/>
          <a:p>
            <a:pPr algn="just"/>
            <a:r>
              <a:rPr lang="en-US" smtClean="0"/>
              <a:t>The FPGAs are customized by loading configuration data into the internal memory cells. </a:t>
            </a:r>
          </a:p>
          <a:p>
            <a:pPr algn="just"/>
            <a:r>
              <a:rPr lang="en-US" smtClean="0"/>
              <a:t>Based on placement of logic blocks FPGA’s are classified into 4 categories viz. symmetrical array, row-based, hierarchical PLD, and sea-of-gates</a:t>
            </a:r>
          </a:p>
          <a:p>
            <a:pPr eaLnBrk="1" hangingPunct="1"/>
            <a:endParaRPr lang="en-US" smtClean="0"/>
          </a:p>
        </p:txBody>
      </p:sp>
    </p:spTree>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3"/>
          <p:cNvSpPr>
            <a:spLocks noChangeArrowheads="1"/>
          </p:cNvSpPr>
          <p:nvPr/>
        </p:nvSpPr>
        <p:spPr bwMode="auto">
          <a:xfrm>
            <a:off x="6553200" y="6400800"/>
            <a:ext cx="1905000" cy="457200"/>
          </a:xfrm>
          <a:prstGeom prst="rect">
            <a:avLst/>
          </a:prstGeom>
          <a:noFill/>
          <a:ln w="12700">
            <a:noFill/>
            <a:miter lim="800000"/>
            <a:headEnd/>
            <a:tailEnd/>
          </a:ln>
        </p:spPr>
        <p:txBody>
          <a:bodyPr wrap="none" lIns="90488" tIns="44450" rIns="90488" bIns="44450" anchor="ctr"/>
          <a:lstStyle/>
          <a:p>
            <a:pPr algn="r"/>
            <a:endParaRPr lang="en-US" sz="1200" b="1">
              <a:latin typeface="Calibri" pitchFamily="34" charset="0"/>
            </a:endParaRPr>
          </a:p>
        </p:txBody>
      </p:sp>
      <p:sp>
        <p:nvSpPr>
          <p:cNvPr id="54275" name="Rectangle 5"/>
          <p:cNvSpPr>
            <a:spLocks noGrp="1" noChangeArrowheads="1"/>
          </p:cNvSpPr>
          <p:nvPr>
            <p:ph type="title"/>
          </p:nvPr>
        </p:nvSpPr>
        <p:spPr>
          <a:noFill/>
        </p:spPr>
        <p:txBody>
          <a:bodyPr/>
          <a:lstStyle/>
          <a:p>
            <a:pPr eaLnBrk="1" hangingPunct="1"/>
            <a:r>
              <a:rPr lang="en-US" smtClean="0"/>
              <a:t>FPGA Basics</a:t>
            </a:r>
          </a:p>
        </p:txBody>
      </p:sp>
      <p:cxnSp>
        <p:nvCxnSpPr>
          <p:cNvPr id="6" name="Straight Connector 5"/>
          <p:cNvCxnSpPr/>
          <p:nvPr/>
        </p:nvCxnSpPr>
        <p:spPr>
          <a:xfrm>
            <a:off x="500063" y="1214438"/>
            <a:ext cx="7920037" cy="0"/>
          </a:xfrm>
          <a:prstGeom prst="line">
            <a:avLst/>
          </a:prstGeom>
        </p:spPr>
        <p:style>
          <a:lnRef idx="3">
            <a:schemeClr val="accent2"/>
          </a:lnRef>
          <a:fillRef idx="0">
            <a:schemeClr val="accent2"/>
          </a:fillRef>
          <a:effectRef idx="2">
            <a:schemeClr val="accent2"/>
          </a:effectRef>
          <a:fontRef idx="minor">
            <a:schemeClr val="tx1"/>
          </a:fontRef>
        </p:style>
      </p:cxnSp>
      <p:grpSp>
        <p:nvGrpSpPr>
          <p:cNvPr id="2" name="Group 8"/>
          <p:cNvGrpSpPr>
            <a:grpSpLocks/>
          </p:cNvGrpSpPr>
          <p:nvPr/>
        </p:nvGrpSpPr>
        <p:grpSpPr bwMode="auto">
          <a:xfrm>
            <a:off x="457200" y="457200"/>
            <a:ext cx="8305800" cy="6172200"/>
            <a:chOff x="457200" y="457200"/>
            <a:chExt cx="8305800" cy="6172200"/>
          </a:xfrm>
        </p:grpSpPr>
        <p:sp>
          <p:nvSpPr>
            <p:cNvPr id="54279" name="Line 5"/>
            <p:cNvSpPr>
              <a:spLocks noChangeShapeType="1"/>
            </p:cNvSpPr>
            <p:nvPr/>
          </p:nvSpPr>
          <p:spPr bwMode="auto">
            <a:xfrm>
              <a:off x="457200" y="457200"/>
              <a:ext cx="8305800" cy="0"/>
            </a:xfrm>
            <a:prstGeom prst="line">
              <a:avLst/>
            </a:prstGeom>
            <a:noFill/>
            <a:ln w="38100">
              <a:solidFill>
                <a:srgbClr val="0000FF"/>
              </a:solidFill>
              <a:round/>
              <a:headEnd/>
              <a:tailEnd/>
            </a:ln>
          </p:spPr>
          <p:txBody>
            <a:bodyPr/>
            <a:lstStyle/>
            <a:p>
              <a:endParaRPr lang="en-IN"/>
            </a:p>
          </p:txBody>
        </p:sp>
        <p:sp>
          <p:nvSpPr>
            <p:cNvPr id="54280" name="Line 4"/>
            <p:cNvSpPr>
              <a:spLocks noChangeShapeType="1"/>
            </p:cNvSpPr>
            <p:nvPr/>
          </p:nvSpPr>
          <p:spPr bwMode="auto">
            <a:xfrm>
              <a:off x="457200" y="457200"/>
              <a:ext cx="0" cy="6172200"/>
            </a:xfrm>
            <a:prstGeom prst="line">
              <a:avLst/>
            </a:prstGeom>
            <a:noFill/>
            <a:ln w="38100">
              <a:solidFill>
                <a:srgbClr val="0000FF"/>
              </a:solidFill>
              <a:round/>
              <a:headEnd/>
              <a:tailEnd/>
            </a:ln>
          </p:spPr>
          <p:txBody>
            <a:bodyPr/>
            <a:lstStyle/>
            <a:p>
              <a:endParaRPr lang="en-IN"/>
            </a:p>
          </p:txBody>
        </p:sp>
        <p:sp>
          <p:nvSpPr>
            <p:cNvPr id="54281" name="Line 6"/>
            <p:cNvSpPr>
              <a:spLocks noChangeShapeType="1"/>
            </p:cNvSpPr>
            <p:nvPr/>
          </p:nvSpPr>
          <p:spPr bwMode="auto">
            <a:xfrm>
              <a:off x="8763000" y="457200"/>
              <a:ext cx="0" cy="6172200"/>
            </a:xfrm>
            <a:prstGeom prst="line">
              <a:avLst/>
            </a:prstGeom>
            <a:noFill/>
            <a:ln w="38100">
              <a:solidFill>
                <a:srgbClr val="0000FF"/>
              </a:solidFill>
              <a:round/>
              <a:headEnd/>
              <a:tailEnd/>
            </a:ln>
          </p:spPr>
          <p:txBody>
            <a:bodyPr/>
            <a:lstStyle/>
            <a:p>
              <a:endParaRPr lang="en-IN"/>
            </a:p>
          </p:txBody>
        </p:sp>
        <p:sp>
          <p:nvSpPr>
            <p:cNvPr id="54282" name="Line 7"/>
            <p:cNvSpPr>
              <a:spLocks noChangeShapeType="1"/>
            </p:cNvSpPr>
            <p:nvPr/>
          </p:nvSpPr>
          <p:spPr bwMode="auto">
            <a:xfrm>
              <a:off x="457200" y="6629400"/>
              <a:ext cx="8305800" cy="0"/>
            </a:xfrm>
            <a:prstGeom prst="line">
              <a:avLst/>
            </a:prstGeom>
            <a:noFill/>
            <a:ln w="38100">
              <a:solidFill>
                <a:srgbClr val="0000FF"/>
              </a:solidFill>
              <a:round/>
              <a:headEnd/>
              <a:tailEnd/>
            </a:ln>
          </p:spPr>
          <p:txBody>
            <a:bodyPr/>
            <a:lstStyle/>
            <a:p>
              <a:endParaRPr lang="en-IN"/>
            </a:p>
          </p:txBody>
        </p:sp>
      </p:grpSp>
      <p:pic>
        <p:nvPicPr>
          <p:cNvPr id="11" name="Picture 2" descr="E:\VLSI_2000\Image100_fpgatypes.gif"/>
          <p:cNvPicPr>
            <a:picLocks noGrp="1" noChangeAspect="1" noChangeArrowheads="1"/>
          </p:cNvPicPr>
          <p:nvPr>
            <p:ph idx="1"/>
          </p:nvPr>
        </p:nvPicPr>
        <p:blipFill>
          <a:blip r:embed="rId3"/>
          <a:srcRect/>
          <a:stretch>
            <a:fillRect/>
          </a:stretch>
        </p:blipFill>
        <p:spPr bwMode="auto">
          <a:xfrm>
            <a:off x="2500298" y="1857364"/>
            <a:ext cx="4624408" cy="4104812"/>
          </a:xfrm>
          <a:prstGeom prst="rect">
            <a:avLst/>
          </a:prstGeom>
          <a:noFill/>
        </p:spPr>
      </p:pic>
    </p:spTree>
  </p:cSld>
  <p:clrMapOvr>
    <a:masterClrMapping/>
  </p:clrMapOvr>
  <p:transition spd="slow"/>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3"/>
          <p:cNvSpPr>
            <a:spLocks noChangeArrowheads="1"/>
          </p:cNvSpPr>
          <p:nvPr/>
        </p:nvSpPr>
        <p:spPr bwMode="auto">
          <a:xfrm>
            <a:off x="6553200" y="6400800"/>
            <a:ext cx="1905000" cy="457200"/>
          </a:xfrm>
          <a:prstGeom prst="rect">
            <a:avLst/>
          </a:prstGeom>
          <a:noFill/>
          <a:ln w="12700">
            <a:noFill/>
            <a:miter lim="800000"/>
            <a:headEnd/>
            <a:tailEnd/>
          </a:ln>
        </p:spPr>
        <p:txBody>
          <a:bodyPr wrap="none" lIns="90488" tIns="44450" rIns="90488" bIns="44450" anchor="ctr"/>
          <a:lstStyle/>
          <a:p>
            <a:pPr algn="r"/>
            <a:endParaRPr lang="en-US" sz="1200" b="1">
              <a:latin typeface="Calibri" pitchFamily="34" charset="0"/>
            </a:endParaRPr>
          </a:p>
        </p:txBody>
      </p:sp>
      <p:sp>
        <p:nvSpPr>
          <p:cNvPr id="54275" name="Rectangle 5"/>
          <p:cNvSpPr>
            <a:spLocks noGrp="1" noChangeArrowheads="1"/>
          </p:cNvSpPr>
          <p:nvPr>
            <p:ph type="title"/>
          </p:nvPr>
        </p:nvSpPr>
        <p:spPr>
          <a:noFill/>
        </p:spPr>
        <p:txBody>
          <a:bodyPr/>
          <a:lstStyle/>
          <a:p>
            <a:pPr eaLnBrk="1" hangingPunct="1"/>
            <a:r>
              <a:rPr lang="en-US" smtClean="0"/>
              <a:t>FPGA Architecture</a:t>
            </a:r>
          </a:p>
        </p:txBody>
      </p:sp>
      <p:cxnSp>
        <p:nvCxnSpPr>
          <p:cNvPr id="6" name="Straight Connector 5"/>
          <p:cNvCxnSpPr/>
          <p:nvPr/>
        </p:nvCxnSpPr>
        <p:spPr>
          <a:xfrm>
            <a:off x="500063" y="1214438"/>
            <a:ext cx="7920037" cy="0"/>
          </a:xfrm>
          <a:prstGeom prst="line">
            <a:avLst/>
          </a:prstGeom>
        </p:spPr>
        <p:style>
          <a:lnRef idx="3">
            <a:schemeClr val="accent2"/>
          </a:lnRef>
          <a:fillRef idx="0">
            <a:schemeClr val="accent2"/>
          </a:fillRef>
          <a:effectRef idx="2">
            <a:schemeClr val="accent2"/>
          </a:effectRef>
          <a:fontRef idx="minor">
            <a:schemeClr val="tx1"/>
          </a:fontRef>
        </p:style>
      </p:cxnSp>
      <p:grpSp>
        <p:nvGrpSpPr>
          <p:cNvPr id="2" name="Group 8"/>
          <p:cNvGrpSpPr>
            <a:grpSpLocks/>
          </p:cNvGrpSpPr>
          <p:nvPr/>
        </p:nvGrpSpPr>
        <p:grpSpPr bwMode="auto">
          <a:xfrm>
            <a:off x="457200" y="457200"/>
            <a:ext cx="8305800" cy="6172200"/>
            <a:chOff x="457200" y="457200"/>
            <a:chExt cx="8305800" cy="6172200"/>
          </a:xfrm>
        </p:grpSpPr>
        <p:sp>
          <p:nvSpPr>
            <p:cNvPr id="54279" name="Line 5"/>
            <p:cNvSpPr>
              <a:spLocks noChangeShapeType="1"/>
            </p:cNvSpPr>
            <p:nvPr/>
          </p:nvSpPr>
          <p:spPr bwMode="auto">
            <a:xfrm>
              <a:off x="457200" y="457200"/>
              <a:ext cx="8305800" cy="0"/>
            </a:xfrm>
            <a:prstGeom prst="line">
              <a:avLst/>
            </a:prstGeom>
            <a:noFill/>
            <a:ln w="38100">
              <a:solidFill>
                <a:srgbClr val="0000FF"/>
              </a:solidFill>
              <a:round/>
              <a:headEnd/>
              <a:tailEnd/>
            </a:ln>
          </p:spPr>
          <p:txBody>
            <a:bodyPr/>
            <a:lstStyle/>
            <a:p>
              <a:endParaRPr lang="en-IN"/>
            </a:p>
          </p:txBody>
        </p:sp>
        <p:sp>
          <p:nvSpPr>
            <p:cNvPr id="54280" name="Line 4"/>
            <p:cNvSpPr>
              <a:spLocks noChangeShapeType="1"/>
            </p:cNvSpPr>
            <p:nvPr/>
          </p:nvSpPr>
          <p:spPr bwMode="auto">
            <a:xfrm>
              <a:off x="457200" y="457200"/>
              <a:ext cx="0" cy="6172200"/>
            </a:xfrm>
            <a:prstGeom prst="line">
              <a:avLst/>
            </a:prstGeom>
            <a:noFill/>
            <a:ln w="38100">
              <a:solidFill>
                <a:srgbClr val="0000FF"/>
              </a:solidFill>
              <a:round/>
              <a:headEnd/>
              <a:tailEnd/>
            </a:ln>
          </p:spPr>
          <p:txBody>
            <a:bodyPr/>
            <a:lstStyle/>
            <a:p>
              <a:endParaRPr lang="en-IN"/>
            </a:p>
          </p:txBody>
        </p:sp>
        <p:sp>
          <p:nvSpPr>
            <p:cNvPr id="54281" name="Line 6"/>
            <p:cNvSpPr>
              <a:spLocks noChangeShapeType="1"/>
            </p:cNvSpPr>
            <p:nvPr/>
          </p:nvSpPr>
          <p:spPr bwMode="auto">
            <a:xfrm>
              <a:off x="8763000" y="457200"/>
              <a:ext cx="0" cy="6172200"/>
            </a:xfrm>
            <a:prstGeom prst="line">
              <a:avLst/>
            </a:prstGeom>
            <a:noFill/>
            <a:ln w="38100">
              <a:solidFill>
                <a:srgbClr val="0000FF"/>
              </a:solidFill>
              <a:round/>
              <a:headEnd/>
              <a:tailEnd/>
            </a:ln>
          </p:spPr>
          <p:txBody>
            <a:bodyPr/>
            <a:lstStyle/>
            <a:p>
              <a:endParaRPr lang="en-IN"/>
            </a:p>
          </p:txBody>
        </p:sp>
        <p:sp>
          <p:nvSpPr>
            <p:cNvPr id="54282" name="Line 7"/>
            <p:cNvSpPr>
              <a:spLocks noChangeShapeType="1"/>
            </p:cNvSpPr>
            <p:nvPr/>
          </p:nvSpPr>
          <p:spPr bwMode="auto">
            <a:xfrm>
              <a:off x="457200" y="6629400"/>
              <a:ext cx="8305800" cy="0"/>
            </a:xfrm>
            <a:prstGeom prst="line">
              <a:avLst/>
            </a:prstGeom>
            <a:noFill/>
            <a:ln w="38100">
              <a:solidFill>
                <a:srgbClr val="0000FF"/>
              </a:solidFill>
              <a:round/>
              <a:headEnd/>
              <a:tailEnd/>
            </a:ln>
          </p:spPr>
          <p:txBody>
            <a:bodyPr/>
            <a:lstStyle/>
            <a:p>
              <a:endParaRPr lang="en-IN"/>
            </a:p>
          </p:txBody>
        </p:sp>
      </p:grpSp>
      <p:pic>
        <p:nvPicPr>
          <p:cNvPr id="4098" name="Picture 2"/>
          <p:cNvPicPr>
            <a:picLocks noGrp="1" noChangeAspect="1" noChangeArrowheads="1"/>
          </p:cNvPicPr>
          <p:nvPr>
            <p:ph idx="1"/>
          </p:nvPr>
        </p:nvPicPr>
        <p:blipFill>
          <a:blip r:embed="rId3"/>
          <a:srcRect/>
          <a:stretch>
            <a:fillRect/>
          </a:stretch>
        </p:blipFill>
        <p:spPr bwMode="auto">
          <a:xfrm>
            <a:off x="2222156" y="1600200"/>
            <a:ext cx="4699687" cy="4525963"/>
          </a:xfrm>
          <a:prstGeom prst="rect">
            <a:avLst/>
          </a:prstGeom>
          <a:noFill/>
          <a:ln w="9525">
            <a:noFill/>
            <a:miter lim="800000"/>
            <a:headEnd/>
            <a:tailEnd/>
          </a:ln>
          <a:effectLst/>
        </p:spPr>
      </p:pic>
      <p:sp>
        <p:nvSpPr>
          <p:cNvPr id="12" name="TextBox 11"/>
          <p:cNvSpPr txBox="1"/>
          <p:nvPr/>
        </p:nvSpPr>
        <p:spPr>
          <a:xfrm>
            <a:off x="1142976" y="2285992"/>
            <a:ext cx="1071570" cy="1200329"/>
          </a:xfrm>
          <a:prstGeom prst="rect">
            <a:avLst/>
          </a:prstGeom>
          <a:noFill/>
        </p:spPr>
        <p:txBody>
          <a:bodyPr wrap="square" rtlCol="0">
            <a:spAutoFit/>
          </a:bodyPr>
          <a:lstStyle/>
          <a:p>
            <a:r>
              <a:rPr lang="en-US" smtClean="0"/>
              <a:t>Input/ Output Blocks IOBs</a:t>
            </a:r>
            <a:endParaRPr lang="en-IN"/>
          </a:p>
        </p:txBody>
      </p:sp>
      <p:sp>
        <p:nvSpPr>
          <p:cNvPr id="14" name="TextBox 13"/>
          <p:cNvSpPr txBox="1"/>
          <p:nvPr/>
        </p:nvSpPr>
        <p:spPr>
          <a:xfrm>
            <a:off x="6858016" y="1500174"/>
            <a:ext cx="1357322" cy="923330"/>
          </a:xfrm>
          <a:prstGeom prst="rect">
            <a:avLst/>
          </a:prstGeom>
          <a:noFill/>
        </p:spPr>
        <p:txBody>
          <a:bodyPr wrap="square" rtlCol="0">
            <a:spAutoFit/>
          </a:bodyPr>
          <a:lstStyle/>
          <a:p>
            <a:r>
              <a:rPr lang="en-US" smtClean="0"/>
              <a:t>Configure Logic Blocks (CLB)</a:t>
            </a:r>
            <a:endParaRPr lang="en-IN"/>
          </a:p>
        </p:txBody>
      </p:sp>
      <p:cxnSp>
        <p:nvCxnSpPr>
          <p:cNvPr id="16" name="Straight Connector 15"/>
          <p:cNvCxnSpPr/>
          <p:nvPr/>
        </p:nvCxnSpPr>
        <p:spPr>
          <a:xfrm>
            <a:off x="6429388" y="5572140"/>
            <a:ext cx="1143008"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357950" y="4714884"/>
            <a:ext cx="1214446" cy="85725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6200000" flipH="1">
            <a:off x="6107917" y="4107661"/>
            <a:ext cx="1714512" cy="121444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7215206" y="5643578"/>
            <a:ext cx="1571636" cy="369332"/>
          </a:xfrm>
          <a:prstGeom prst="rect">
            <a:avLst/>
          </a:prstGeom>
          <a:noFill/>
        </p:spPr>
        <p:txBody>
          <a:bodyPr wrap="square" rtlCol="0">
            <a:spAutoFit/>
          </a:bodyPr>
          <a:lstStyle/>
          <a:p>
            <a:r>
              <a:rPr lang="en-US" smtClean="0"/>
              <a:t>Interconnects</a:t>
            </a:r>
            <a:endParaRPr lang="en-IN"/>
          </a:p>
        </p:txBody>
      </p:sp>
    </p:spTree>
  </p:cSld>
  <p:clrMapOvr>
    <a:masterClrMapping/>
  </p:clrMapOvr>
  <p:transition spd="slow"/>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3"/>
          <p:cNvSpPr>
            <a:spLocks noChangeArrowheads="1"/>
          </p:cNvSpPr>
          <p:nvPr/>
        </p:nvSpPr>
        <p:spPr bwMode="auto">
          <a:xfrm>
            <a:off x="6553200" y="6400800"/>
            <a:ext cx="1905000" cy="457200"/>
          </a:xfrm>
          <a:prstGeom prst="rect">
            <a:avLst/>
          </a:prstGeom>
          <a:noFill/>
          <a:ln w="12700">
            <a:noFill/>
            <a:miter lim="800000"/>
            <a:headEnd/>
            <a:tailEnd/>
          </a:ln>
        </p:spPr>
        <p:txBody>
          <a:bodyPr wrap="none" lIns="90488" tIns="44450" rIns="90488" bIns="44450" anchor="ctr"/>
          <a:lstStyle/>
          <a:p>
            <a:pPr algn="r"/>
            <a:endParaRPr lang="en-US" sz="1200" b="1">
              <a:latin typeface="Calibri" pitchFamily="34" charset="0"/>
            </a:endParaRPr>
          </a:p>
        </p:txBody>
      </p:sp>
      <p:sp>
        <p:nvSpPr>
          <p:cNvPr id="54275" name="Rectangle 5"/>
          <p:cNvSpPr>
            <a:spLocks noGrp="1" noChangeArrowheads="1"/>
          </p:cNvSpPr>
          <p:nvPr>
            <p:ph type="title"/>
          </p:nvPr>
        </p:nvSpPr>
        <p:spPr>
          <a:noFill/>
        </p:spPr>
        <p:txBody>
          <a:bodyPr/>
          <a:lstStyle/>
          <a:p>
            <a:pPr eaLnBrk="1" hangingPunct="1"/>
            <a:r>
              <a:rPr lang="en-US" smtClean="0"/>
              <a:t>Logic Cell</a:t>
            </a:r>
          </a:p>
        </p:txBody>
      </p:sp>
      <p:cxnSp>
        <p:nvCxnSpPr>
          <p:cNvPr id="6" name="Straight Connector 5"/>
          <p:cNvCxnSpPr/>
          <p:nvPr/>
        </p:nvCxnSpPr>
        <p:spPr>
          <a:xfrm>
            <a:off x="500063" y="1214438"/>
            <a:ext cx="7920037" cy="0"/>
          </a:xfrm>
          <a:prstGeom prst="line">
            <a:avLst/>
          </a:prstGeom>
        </p:spPr>
        <p:style>
          <a:lnRef idx="3">
            <a:schemeClr val="accent2"/>
          </a:lnRef>
          <a:fillRef idx="0">
            <a:schemeClr val="accent2"/>
          </a:fillRef>
          <a:effectRef idx="2">
            <a:schemeClr val="accent2"/>
          </a:effectRef>
          <a:fontRef idx="minor">
            <a:schemeClr val="tx1"/>
          </a:fontRef>
        </p:style>
      </p:cxnSp>
      <p:grpSp>
        <p:nvGrpSpPr>
          <p:cNvPr id="2" name="Group 8"/>
          <p:cNvGrpSpPr>
            <a:grpSpLocks/>
          </p:cNvGrpSpPr>
          <p:nvPr/>
        </p:nvGrpSpPr>
        <p:grpSpPr bwMode="auto">
          <a:xfrm>
            <a:off x="457200" y="457200"/>
            <a:ext cx="8305800" cy="6172200"/>
            <a:chOff x="457200" y="457200"/>
            <a:chExt cx="8305800" cy="6172200"/>
          </a:xfrm>
        </p:grpSpPr>
        <p:sp>
          <p:nvSpPr>
            <p:cNvPr id="54279" name="Line 5"/>
            <p:cNvSpPr>
              <a:spLocks noChangeShapeType="1"/>
            </p:cNvSpPr>
            <p:nvPr/>
          </p:nvSpPr>
          <p:spPr bwMode="auto">
            <a:xfrm>
              <a:off x="457200" y="457200"/>
              <a:ext cx="8305800" cy="0"/>
            </a:xfrm>
            <a:prstGeom prst="line">
              <a:avLst/>
            </a:prstGeom>
            <a:noFill/>
            <a:ln w="38100">
              <a:solidFill>
                <a:srgbClr val="0000FF"/>
              </a:solidFill>
              <a:round/>
              <a:headEnd/>
              <a:tailEnd/>
            </a:ln>
          </p:spPr>
          <p:txBody>
            <a:bodyPr/>
            <a:lstStyle/>
            <a:p>
              <a:endParaRPr lang="en-IN"/>
            </a:p>
          </p:txBody>
        </p:sp>
        <p:sp>
          <p:nvSpPr>
            <p:cNvPr id="54280" name="Line 4"/>
            <p:cNvSpPr>
              <a:spLocks noChangeShapeType="1"/>
            </p:cNvSpPr>
            <p:nvPr/>
          </p:nvSpPr>
          <p:spPr bwMode="auto">
            <a:xfrm>
              <a:off x="457200" y="457200"/>
              <a:ext cx="0" cy="6172200"/>
            </a:xfrm>
            <a:prstGeom prst="line">
              <a:avLst/>
            </a:prstGeom>
            <a:noFill/>
            <a:ln w="38100">
              <a:solidFill>
                <a:srgbClr val="0000FF"/>
              </a:solidFill>
              <a:round/>
              <a:headEnd/>
              <a:tailEnd/>
            </a:ln>
          </p:spPr>
          <p:txBody>
            <a:bodyPr/>
            <a:lstStyle/>
            <a:p>
              <a:endParaRPr lang="en-IN"/>
            </a:p>
          </p:txBody>
        </p:sp>
        <p:sp>
          <p:nvSpPr>
            <p:cNvPr id="54281" name="Line 6"/>
            <p:cNvSpPr>
              <a:spLocks noChangeShapeType="1"/>
            </p:cNvSpPr>
            <p:nvPr/>
          </p:nvSpPr>
          <p:spPr bwMode="auto">
            <a:xfrm>
              <a:off x="8763000" y="457200"/>
              <a:ext cx="0" cy="6172200"/>
            </a:xfrm>
            <a:prstGeom prst="line">
              <a:avLst/>
            </a:prstGeom>
            <a:noFill/>
            <a:ln w="38100">
              <a:solidFill>
                <a:srgbClr val="0000FF"/>
              </a:solidFill>
              <a:round/>
              <a:headEnd/>
              <a:tailEnd/>
            </a:ln>
          </p:spPr>
          <p:txBody>
            <a:bodyPr/>
            <a:lstStyle/>
            <a:p>
              <a:endParaRPr lang="en-IN"/>
            </a:p>
          </p:txBody>
        </p:sp>
        <p:sp>
          <p:nvSpPr>
            <p:cNvPr id="54282" name="Line 7"/>
            <p:cNvSpPr>
              <a:spLocks noChangeShapeType="1"/>
            </p:cNvSpPr>
            <p:nvPr/>
          </p:nvSpPr>
          <p:spPr bwMode="auto">
            <a:xfrm>
              <a:off x="457200" y="6629400"/>
              <a:ext cx="8305800" cy="0"/>
            </a:xfrm>
            <a:prstGeom prst="line">
              <a:avLst/>
            </a:prstGeom>
            <a:noFill/>
            <a:ln w="38100">
              <a:solidFill>
                <a:srgbClr val="0000FF"/>
              </a:solidFill>
              <a:round/>
              <a:headEnd/>
              <a:tailEnd/>
            </a:ln>
          </p:spPr>
          <p:txBody>
            <a:bodyPr/>
            <a:lstStyle/>
            <a:p>
              <a:endParaRPr lang="en-IN"/>
            </a:p>
          </p:txBody>
        </p:sp>
      </p:grpSp>
      <p:sp>
        <p:nvSpPr>
          <p:cNvPr id="54278" name="Content Placeholder 10"/>
          <p:cNvSpPr>
            <a:spLocks noGrp="1"/>
          </p:cNvSpPr>
          <p:nvPr>
            <p:ph idx="1"/>
          </p:nvPr>
        </p:nvSpPr>
        <p:spPr/>
        <p:txBody>
          <a:bodyPr>
            <a:normAutofit fontScale="85000" lnSpcReduction="10000"/>
          </a:bodyPr>
          <a:lstStyle/>
          <a:p>
            <a:pPr algn="just"/>
            <a:r>
              <a:rPr lang="en-IN"/>
              <a:t>The logic cell architecture varies between different device families.  </a:t>
            </a:r>
            <a:endParaRPr lang="en-IN" smtClean="0"/>
          </a:p>
          <a:p>
            <a:pPr algn="just"/>
            <a:r>
              <a:rPr lang="en-IN" smtClean="0"/>
              <a:t>Each </a:t>
            </a:r>
            <a:r>
              <a:rPr lang="en-IN"/>
              <a:t>logic cell combines a few binary inputs (typically between 3 and 10) to one or two outputs according to a boolean logic function specified in the user program </a:t>
            </a:r>
            <a:r>
              <a:rPr lang="en-IN" smtClean="0"/>
              <a:t>.</a:t>
            </a:r>
          </a:p>
          <a:p>
            <a:pPr algn="just"/>
            <a:r>
              <a:rPr lang="en-IN" smtClean="0"/>
              <a:t>The </a:t>
            </a:r>
            <a:r>
              <a:rPr lang="en-IN"/>
              <a:t>cell's combinatorial logic may be physically implemented as a small look-up table memory (LUT) or as a set of multiplexers and gates. </a:t>
            </a:r>
            <a:endParaRPr lang="en-IN" smtClean="0"/>
          </a:p>
          <a:p>
            <a:pPr algn="just"/>
            <a:r>
              <a:rPr lang="en-IN" smtClean="0"/>
              <a:t>LUT </a:t>
            </a:r>
            <a:r>
              <a:rPr lang="en-IN"/>
              <a:t>devices tend to be a bit more flexible and provide more inputs per cell than multiplexer cells at the expense of propagation delay.  </a:t>
            </a:r>
            <a:endParaRPr lang="en-US" smtClean="0"/>
          </a:p>
        </p:txBody>
      </p:sp>
    </p:spTree>
  </p:cSld>
  <p:clrMapOvr>
    <a:masterClrMapping/>
  </p:clrMapOvr>
  <p:transition spd="slow"/>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3"/>
          <p:cNvSpPr>
            <a:spLocks noChangeArrowheads="1"/>
          </p:cNvSpPr>
          <p:nvPr/>
        </p:nvSpPr>
        <p:spPr bwMode="auto">
          <a:xfrm>
            <a:off x="6553200" y="6400800"/>
            <a:ext cx="1905000" cy="457200"/>
          </a:xfrm>
          <a:prstGeom prst="rect">
            <a:avLst/>
          </a:prstGeom>
          <a:noFill/>
          <a:ln w="12700">
            <a:noFill/>
            <a:miter lim="800000"/>
            <a:headEnd/>
            <a:tailEnd/>
          </a:ln>
        </p:spPr>
        <p:txBody>
          <a:bodyPr wrap="none" lIns="90488" tIns="44450" rIns="90488" bIns="44450" anchor="ctr"/>
          <a:lstStyle/>
          <a:p>
            <a:pPr algn="r"/>
            <a:endParaRPr lang="en-US" sz="1200" b="1">
              <a:latin typeface="Calibri" pitchFamily="34" charset="0"/>
            </a:endParaRPr>
          </a:p>
        </p:txBody>
      </p:sp>
      <p:sp>
        <p:nvSpPr>
          <p:cNvPr id="54275" name="Rectangle 5"/>
          <p:cNvSpPr>
            <a:spLocks noGrp="1" noChangeArrowheads="1"/>
          </p:cNvSpPr>
          <p:nvPr>
            <p:ph type="title"/>
          </p:nvPr>
        </p:nvSpPr>
        <p:spPr>
          <a:noFill/>
        </p:spPr>
        <p:txBody>
          <a:bodyPr/>
          <a:lstStyle/>
          <a:p>
            <a:pPr eaLnBrk="1" hangingPunct="1"/>
            <a:r>
              <a:rPr lang="en-US" smtClean="0"/>
              <a:t>CLB</a:t>
            </a:r>
          </a:p>
        </p:txBody>
      </p:sp>
      <p:cxnSp>
        <p:nvCxnSpPr>
          <p:cNvPr id="6" name="Straight Connector 5"/>
          <p:cNvCxnSpPr/>
          <p:nvPr/>
        </p:nvCxnSpPr>
        <p:spPr>
          <a:xfrm>
            <a:off x="500063" y="1214438"/>
            <a:ext cx="7920037" cy="0"/>
          </a:xfrm>
          <a:prstGeom prst="line">
            <a:avLst/>
          </a:prstGeom>
        </p:spPr>
        <p:style>
          <a:lnRef idx="3">
            <a:schemeClr val="accent2"/>
          </a:lnRef>
          <a:fillRef idx="0">
            <a:schemeClr val="accent2"/>
          </a:fillRef>
          <a:effectRef idx="2">
            <a:schemeClr val="accent2"/>
          </a:effectRef>
          <a:fontRef idx="minor">
            <a:schemeClr val="tx1"/>
          </a:fontRef>
        </p:style>
      </p:cxnSp>
      <p:grpSp>
        <p:nvGrpSpPr>
          <p:cNvPr id="2" name="Group 8"/>
          <p:cNvGrpSpPr>
            <a:grpSpLocks/>
          </p:cNvGrpSpPr>
          <p:nvPr/>
        </p:nvGrpSpPr>
        <p:grpSpPr bwMode="auto">
          <a:xfrm>
            <a:off x="457200" y="457200"/>
            <a:ext cx="8305800" cy="6172200"/>
            <a:chOff x="457200" y="457200"/>
            <a:chExt cx="8305800" cy="6172200"/>
          </a:xfrm>
        </p:grpSpPr>
        <p:sp>
          <p:nvSpPr>
            <p:cNvPr id="54279" name="Line 5"/>
            <p:cNvSpPr>
              <a:spLocks noChangeShapeType="1"/>
            </p:cNvSpPr>
            <p:nvPr/>
          </p:nvSpPr>
          <p:spPr bwMode="auto">
            <a:xfrm>
              <a:off x="457200" y="457200"/>
              <a:ext cx="8305800" cy="0"/>
            </a:xfrm>
            <a:prstGeom prst="line">
              <a:avLst/>
            </a:prstGeom>
            <a:noFill/>
            <a:ln w="38100">
              <a:solidFill>
                <a:srgbClr val="0000FF"/>
              </a:solidFill>
              <a:round/>
              <a:headEnd/>
              <a:tailEnd/>
            </a:ln>
          </p:spPr>
          <p:txBody>
            <a:bodyPr/>
            <a:lstStyle/>
            <a:p>
              <a:endParaRPr lang="en-IN"/>
            </a:p>
          </p:txBody>
        </p:sp>
        <p:sp>
          <p:nvSpPr>
            <p:cNvPr id="54280" name="Line 4"/>
            <p:cNvSpPr>
              <a:spLocks noChangeShapeType="1"/>
            </p:cNvSpPr>
            <p:nvPr/>
          </p:nvSpPr>
          <p:spPr bwMode="auto">
            <a:xfrm>
              <a:off x="457200" y="457200"/>
              <a:ext cx="0" cy="6172200"/>
            </a:xfrm>
            <a:prstGeom prst="line">
              <a:avLst/>
            </a:prstGeom>
            <a:noFill/>
            <a:ln w="38100">
              <a:solidFill>
                <a:srgbClr val="0000FF"/>
              </a:solidFill>
              <a:round/>
              <a:headEnd/>
              <a:tailEnd/>
            </a:ln>
          </p:spPr>
          <p:txBody>
            <a:bodyPr/>
            <a:lstStyle/>
            <a:p>
              <a:endParaRPr lang="en-IN"/>
            </a:p>
          </p:txBody>
        </p:sp>
        <p:sp>
          <p:nvSpPr>
            <p:cNvPr id="54281" name="Line 6"/>
            <p:cNvSpPr>
              <a:spLocks noChangeShapeType="1"/>
            </p:cNvSpPr>
            <p:nvPr/>
          </p:nvSpPr>
          <p:spPr bwMode="auto">
            <a:xfrm>
              <a:off x="8763000" y="457200"/>
              <a:ext cx="0" cy="6172200"/>
            </a:xfrm>
            <a:prstGeom prst="line">
              <a:avLst/>
            </a:prstGeom>
            <a:noFill/>
            <a:ln w="38100">
              <a:solidFill>
                <a:srgbClr val="0000FF"/>
              </a:solidFill>
              <a:round/>
              <a:headEnd/>
              <a:tailEnd/>
            </a:ln>
          </p:spPr>
          <p:txBody>
            <a:bodyPr/>
            <a:lstStyle/>
            <a:p>
              <a:endParaRPr lang="en-IN"/>
            </a:p>
          </p:txBody>
        </p:sp>
        <p:sp>
          <p:nvSpPr>
            <p:cNvPr id="54282" name="Line 7"/>
            <p:cNvSpPr>
              <a:spLocks noChangeShapeType="1"/>
            </p:cNvSpPr>
            <p:nvPr/>
          </p:nvSpPr>
          <p:spPr bwMode="auto">
            <a:xfrm>
              <a:off x="457200" y="6629400"/>
              <a:ext cx="8305800" cy="0"/>
            </a:xfrm>
            <a:prstGeom prst="line">
              <a:avLst/>
            </a:prstGeom>
            <a:noFill/>
            <a:ln w="38100">
              <a:solidFill>
                <a:srgbClr val="0000FF"/>
              </a:solidFill>
              <a:round/>
              <a:headEnd/>
              <a:tailEnd/>
            </a:ln>
          </p:spPr>
          <p:txBody>
            <a:bodyPr/>
            <a:lstStyle/>
            <a:p>
              <a:endParaRPr lang="en-IN"/>
            </a:p>
          </p:txBody>
        </p:sp>
      </p:grpSp>
      <p:pic>
        <p:nvPicPr>
          <p:cNvPr id="11" name="Content Placeholder 10" descr="http://upload.wikimedia.org/wikipedia/commons/thumb/1/1c/FPGA_cell_example.png/400px-FPGA_cell_example.png">
            <a:hlinkClick r:id="rId3"/>
          </p:cNvPr>
          <p:cNvPicPr>
            <a:picLocks noGrp="1"/>
          </p:cNvPicPr>
          <p:nvPr>
            <p:ph idx="1"/>
          </p:nvPr>
        </p:nvPicPr>
        <p:blipFill>
          <a:blip r:embed="rId4"/>
          <a:srcRect/>
          <a:stretch>
            <a:fillRect/>
          </a:stretch>
        </p:blipFill>
        <p:spPr bwMode="auto">
          <a:xfrm>
            <a:off x="1857356" y="1285860"/>
            <a:ext cx="4643470" cy="2428892"/>
          </a:xfrm>
          <a:prstGeom prst="rect">
            <a:avLst/>
          </a:prstGeom>
          <a:noFill/>
          <a:ln w="9525">
            <a:noFill/>
            <a:miter lim="800000"/>
            <a:headEnd/>
            <a:tailEnd/>
          </a:ln>
        </p:spPr>
      </p:pic>
      <p:sp>
        <p:nvSpPr>
          <p:cNvPr id="12" name="TextBox 11"/>
          <p:cNvSpPr txBox="1"/>
          <p:nvPr/>
        </p:nvSpPr>
        <p:spPr>
          <a:xfrm>
            <a:off x="1071538" y="3718679"/>
            <a:ext cx="7572428" cy="2862322"/>
          </a:xfrm>
          <a:prstGeom prst="rect">
            <a:avLst/>
          </a:prstGeom>
          <a:noFill/>
        </p:spPr>
        <p:txBody>
          <a:bodyPr wrap="square" rtlCol="0">
            <a:spAutoFit/>
          </a:bodyPr>
          <a:lstStyle/>
          <a:p>
            <a:pPr algn="just"/>
            <a:r>
              <a:rPr lang="en-IN"/>
              <a:t>In general, a logic block (</a:t>
            </a:r>
            <a:r>
              <a:rPr lang="en-IN" smtClean="0"/>
              <a:t>CLB) </a:t>
            </a:r>
            <a:r>
              <a:rPr lang="en-IN"/>
              <a:t>consists of a few logical </a:t>
            </a:r>
            <a:r>
              <a:rPr lang="en-IN" smtClean="0"/>
              <a:t>cells.</a:t>
            </a:r>
          </a:p>
          <a:p>
            <a:pPr algn="just"/>
            <a:endParaRPr lang="en-US"/>
          </a:p>
          <a:p>
            <a:pPr algn="just"/>
            <a:r>
              <a:rPr lang="en-IN"/>
              <a:t>A typical cell consists of a 4-input Lookup table (LUT), a Full adder (FA) and a </a:t>
            </a:r>
            <a:r>
              <a:rPr lang="en-IN" smtClean="0"/>
              <a:t>D-type flip-flop</a:t>
            </a:r>
          </a:p>
          <a:p>
            <a:pPr algn="just"/>
            <a:endParaRPr lang="en-US"/>
          </a:p>
          <a:p>
            <a:pPr algn="just"/>
            <a:r>
              <a:rPr lang="en-IN"/>
              <a:t>In </a:t>
            </a:r>
            <a:r>
              <a:rPr lang="en-IN" i="1"/>
              <a:t>normal mode</a:t>
            </a:r>
            <a:r>
              <a:rPr lang="en-IN"/>
              <a:t> those are combined into a 4-input LUT through the left mux. </a:t>
            </a:r>
            <a:endParaRPr lang="en-IN" smtClean="0"/>
          </a:p>
          <a:p>
            <a:pPr algn="just"/>
            <a:r>
              <a:rPr lang="en-IN" smtClean="0"/>
              <a:t>In</a:t>
            </a:r>
            <a:r>
              <a:rPr lang="en-IN"/>
              <a:t> </a:t>
            </a:r>
            <a:r>
              <a:rPr lang="en-IN" i="1"/>
              <a:t>arithmetic</a:t>
            </a:r>
            <a:r>
              <a:rPr lang="en-IN"/>
              <a:t> mode, </a:t>
            </a:r>
            <a:r>
              <a:rPr lang="en-IN" smtClean="0"/>
              <a:t>their(LUT) </a:t>
            </a:r>
            <a:r>
              <a:rPr lang="en-IN"/>
              <a:t>outputs are fed to the FA. The selection of mode are programmed into the middle mux. The output can be either synchronous or asynchronous, depending on the programming of the mux to the right, in the figure example</a:t>
            </a:r>
            <a:r>
              <a:rPr lang="en-IN" smtClean="0"/>
              <a:t>.</a:t>
            </a:r>
            <a:endParaRPr lang="en-IN"/>
          </a:p>
        </p:txBody>
      </p:sp>
    </p:spTree>
  </p:cSld>
  <p:clrMapOvr>
    <a:masterClrMapping/>
  </p:clrMapOvr>
  <p:transition spd="slow"/>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3"/>
          <p:cNvSpPr>
            <a:spLocks noChangeArrowheads="1"/>
          </p:cNvSpPr>
          <p:nvPr/>
        </p:nvSpPr>
        <p:spPr bwMode="auto">
          <a:xfrm>
            <a:off x="6553200" y="6400800"/>
            <a:ext cx="1905000" cy="457200"/>
          </a:xfrm>
          <a:prstGeom prst="rect">
            <a:avLst/>
          </a:prstGeom>
          <a:noFill/>
          <a:ln w="12700">
            <a:noFill/>
            <a:miter lim="800000"/>
            <a:headEnd/>
            <a:tailEnd/>
          </a:ln>
        </p:spPr>
        <p:txBody>
          <a:bodyPr wrap="none" lIns="90488" tIns="44450" rIns="90488" bIns="44450" anchor="ctr"/>
          <a:lstStyle/>
          <a:p>
            <a:pPr algn="r"/>
            <a:endParaRPr lang="en-US" sz="1200" b="1">
              <a:latin typeface="Calibri" pitchFamily="34" charset="0"/>
            </a:endParaRPr>
          </a:p>
        </p:txBody>
      </p:sp>
      <p:sp>
        <p:nvSpPr>
          <p:cNvPr id="54275" name="Rectangle 5"/>
          <p:cNvSpPr>
            <a:spLocks noGrp="1" noChangeArrowheads="1"/>
          </p:cNvSpPr>
          <p:nvPr>
            <p:ph type="title"/>
          </p:nvPr>
        </p:nvSpPr>
        <p:spPr>
          <a:noFill/>
        </p:spPr>
        <p:txBody>
          <a:bodyPr/>
          <a:lstStyle/>
          <a:p>
            <a:pPr eaLnBrk="1" hangingPunct="1"/>
            <a:r>
              <a:rPr lang="en-US" smtClean="0"/>
              <a:t>IOBs</a:t>
            </a:r>
          </a:p>
        </p:txBody>
      </p:sp>
      <p:cxnSp>
        <p:nvCxnSpPr>
          <p:cNvPr id="6" name="Straight Connector 5"/>
          <p:cNvCxnSpPr/>
          <p:nvPr/>
        </p:nvCxnSpPr>
        <p:spPr>
          <a:xfrm>
            <a:off x="500063" y="1214438"/>
            <a:ext cx="7920037" cy="0"/>
          </a:xfrm>
          <a:prstGeom prst="line">
            <a:avLst/>
          </a:prstGeom>
        </p:spPr>
        <p:style>
          <a:lnRef idx="3">
            <a:schemeClr val="accent2"/>
          </a:lnRef>
          <a:fillRef idx="0">
            <a:schemeClr val="accent2"/>
          </a:fillRef>
          <a:effectRef idx="2">
            <a:schemeClr val="accent2"/>
          </a:effectRef>
          <a:fontRef idx="minor">
            <a:schemeClr val="tx1"/>
          </a:fontRef>
        </p:style>
      </p:cxnSp>
      <p:grpSp>
        <p:nvGrpSpPr>
          <p:cNvPr id="2" name="Group 8"/>
          <p:cNvGrpSpPr>
            <a:grpSpLocks/>
          </p:cNvGrpSpPr>
          <p:nvPr/>
        </p:nvGrpSpPr>
        <p:grpSpPr bwMode="auto">
          <a:xfrm>
            <a:off x="457200" y="457200"/>
            <a:ext cx="8305800" cy="6172200"/>
            <a:chOff x="457200" y="457200"/>
            <a:chExt cx="8305800" cy="6172200"/>
          </a:xfrm>
        </p:grpSpPr>
        <p:sp>
          <p:nvSpPr>
            <p:cNvPr id="54279" name="Line 5"/>
            <p:cNvSpPr>
              <a:spLocks noChangeShapeType="1"/>
            </p:cNvSpPr>
            <p:nvPr/>
          </p:nvSpPr>
          <p:spPr bwMode="auto">
            <a:xfrm>
              <a:off x="457200" y="457200"/>
              <a:ext cx="8305800" cy="0"/>
            </a:xfrm>
            <a:prstGeom prst="line">
              <a:avLst/>
            </a:prstGeom>
            <a:noFill/>
            <a:ln w="38100">
              <a:solidFill>
                <a:srgbClr val="0000FF"/>
              </a:solidFill>
              <a:round/>
              <a:headEnd/>
              <a:tailEnd/>
            </a:ln>
          </p:spPr>
          <p:txBody>
            <a:bodyPr/>
            <a:lstStyle/>
            <a:p>
              <a:endParaRPr lang="en-IN"/>
            </a:p>
          </p:txBody>
        </p:sp>
        <p:sp>
          <p:nvSpPr>
            <p:cNvPr id="54280" name="Line 4"/>
            <p:cNvSpPr>
              <a:spLocks noChangeShapeType="1"/>
            </p:cNvSpPr>
            <p:nvPr/>
          </p:nvSpPr>
          <p:spPr bwMode="auto">
            <a:xfrm>
              <a:off x="457200" y="457200"/>
              <a:ext cx="0" cy="6172200"/>
            </a:xfrm>
            <a:prstGeom prst="line">
              <a:avLst/>
            </a:prstGeom>
            <a:noFill/>
            <a:ln w="38100">
              <a:solidFill>
                <a:srgbClr val="0000FF"/>
              </a:solidFill>
              <a:round/>
              <a:headEnd/>
              <a:tailEnd/>
            </a:ln>
          </p:spPr>
          <p:txBody>
            <a:bodyPr/>
            <a:lstStyle/>
            <a:p>
              <a:endParaRPr lang="en-IN"/>
            </a:p>
          </p:txBody>
        </p:sp>
        <p:sp>
          <p:nvSpPr>
            <p:cNvPr id="54281" name="Line 6"/>
            <p:cNvSpPr>
              <a:spLocks noChangeShapeType="1"/>
            </p:cNvSpPr>
            <p:nvPr/>
          </p:nvSpPr>
          <p:spPr bwMode="auto">
            <a:xfrm>
              <a:off x="8763000" y="457200"/>
              <a:ext cx="0" cy="6172200"/>
            </a:xfrm>
            <a:prstGeom prst="line">
              <a:avLst/>
            </a:prstGeom>
            <a:noFill/>
            <a:ln w="38100">
              <a:solidFill>
                <a:srgbClr val="0000FF"/>
              </a:solidFill>
              <a:round/>
              <a:headEnd/>
              <a:tailEnd/>
            </a:ln>
          </p:spPr>
          <p:txBody>
            <a:bodyPr/>
            <a:lstStyle/>
            <a:p>
              <a:endParaRPr lang="en-IN"/>
            </a:p>
          </p:txBody>
        </p:sp>
        <p:sp>
          <p:nvSpPr>
            <p:cNvPr id="54282" name="Line 7"/>
            <p:cNvSpPr>
              <a:spLocks noChangeShapeType="1"/>
            </p:cNvSpPr>
            <p:nvPr/>
          </p:nvSpPr>
          <p:spPr bwMode="auto">
            <a:xfrm>
              <a:off x="457200" y="6629400"/>
              <a:ext cx="8305800" cy="0"/>
            </a:xfrm>
            <a:prstGeom prst="line">
              <a:avLst/>
            </a:prstGeom>
            <a:noFill/>
            <a:ln w="38100">
              <a:solidFill>
                <a:srgbClr val="0000FF"/>
              </a:solidFill>
              <a:round/>
              <a:headEnd/>
              <a:tailEnd/>
            </a:ln>
          </p:spPr>
          <p:txBody>
            <a:bodyPr/>
            <a:lstStyle/>
            <a:p>
              <a:endParaRPr lang="en-IN"/>
            </a:p>
          </p:txBody>
        </p:sp>
      </p:grpSp>
      <p:pic>
        <p:nvPicPr>
          <p:cNvPr id="5122" name="Picture 2"/>
          <p:cNvPicPr>
            <a:picLocks noChangeAspect="1" noChangeArrowheads="1"/>
          </p:cNvPicPr>
          <p:nvPr/>
        </p:nvPicPr>
        <p:blipFill>
          <a:blip r:embed="rId3"/>
          <a:srcRect/>
          <a:stretch>
            <a:fillRect/>
          </a:stretch>
        </p:blipFill>
        <p:spPr bwMode="auto">
          <a:xfrm>
            <a:off x="2000232" y="1928802"/>
            <a:ext cx="5227182" cy="3876694"/>
          </a:xfrm>
          <a:prstGeom prst="rect">
            <a:avLst/>
          </a:prstGeom>
          <a:noFill/>
          <a:ln w="9525">
            <a:noFill/>
            <a:miter lim="800000"/>
            <a:headEnd/>
            <a:tailEnd/>
          </a:ln>
          <a:effectLst/>
        </p:spPr>
      </p:pic>
    </p:spTree>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3"/>
          <p:cNvSpPr>
            <a:spLocks noChangeArrowheads="1"/>
          </p:cNvSpPr>
          <p:nvPr/>
        </p:nvSpPr>
        <p:spPr bwMode="auto">
          <a:xfrm>
            <a:off x="6553200" y="6400800"/>
            <a:ext cx="1905000" cy="457200"/>
          </a:xfrm>
          <a:prstGeom prst="rect">
            <a:avLst/>
          </a:prstGeom>
          <a:noFill/>
          <a:ln w="12700">
            <a:noFill/>
            <a:miter lim="800000"/>
            <a:headEnd/>
            <a:tailEnd/>
          </a:ln>
        </p:spPr>
        <p:txBody>
          <a:bodyPr wrap="none" lIns="90488" tIns="44450" rIns="90488" bIns="44450" anchor="ctr"/>
          <a:lstStyle/>
          <a:p>
            <a:pPr algn="r"/>
            <a:endParaRPr lang="en-US" sz="1200" b="1">
              <a:latin typeface="Calibri" pitchFamily="34" charset="0"/>
            </a:endParaRPr>
          </a:p>
        </p:txBody>
      </p:sp>
      <p:sp>
        <p:nvSpPr>
          <p:cNvPr id="54275" name="Rectangle 5"/>
          <p:cNvSpPr>
            <a:spLocks noGrp="1" noChangeArrowheads="1"/>
          </p:cNvSpPr>
          <p:nvPr>
            <p:ph type="title"/>
          </p:nvPr>
        </p:nvSpPr>
        <p:spPr>
          <a:noFill/>
        </p:spPr>
        <p:txBody>
          <a:bodyPr/>
          <a:lstStyle/>
          <a:p>
            <a:pPr eaLnBrk="1" hangingPunct="1"/>
            <a:r>
              <a:rPr lang="en-US" smtClean="0"/>
              <a:t>Introduction</a:t>
            </a:r>
          </a:p>
        </p:txBody>
      </p:sp>
      <p:cxnSp>
        <p:nvCxnSpPr>
          <p:cNvPr id="6" name="Straight Connector 5"/>
          <p:cNvCxnSpPr/>
          <p:nvPr/>
        </p:nvCxnSpPr>
        <p:spPr>
          <a:xfrm>
            <a:off x="500063" y="1214438"/>
            <a:ext cx="7920037" cy="0"/>
          </a:xfrm>
          <a:prstGeom prst="line">
            <a:avLst/>
          </a:prstGeom>
        </p:spPr>
        <p:style>
          <a:lnRef idx="3">
            <a:schemeClr val="accent2"/>
          </a:lnRef>
          <a:fillRef idx="0">
            <a:schemeClr val="accent2"/>
          </a:fillRef>
          <a:effectRef idx="2">
            <a:schemeClr val="accent2"/>
          </a:effectRef>
          <a:fontRef idx="minor">
            <a:schemeClr val="tx1"/>
          </a:fontRef>
        </p:style>
      </p:cxnSp>
      <p:grpSp>
        <p:nvGrpSpPr>
          <p:cNvPr id="2" name="Group 8"/>
          <p:cNvGrpSpPr>
            <a:grpSpLocks/>
          </p:cNvGrpSpPr>
          <p:nvPr/>
        </p:nvGrpSpPr>
        <p:grpSpPr bwMode="auto">
          <a:xfrm>
            <a:off x="457200" y="457200"/>
            <a:ext cx="8305800" cy="6172200"/>
            <a:chOff x="457200" y="457200"/>
            <a:chExt cx="8305800" cy="6172200"/>
          </a:xfrm>
        </p:grpSpPr>
        <p:sp>
          <p:nvSpPr>
            <p:cNvPr id="54279" name="Line 5"/>
            <p:cNvSpPr>
              <a:spLocks noChangeShapeType="1"/>
            </p:cNvSpPr>
            <p:nvPr/>
          </p:nvSpPr>
          <p:spPr bwMode="auto">
            <a:xfrm>
              <a:off x="457200" y="457200"/>
              <a:ext cx="8305800" cy="0"/>
            </a:xfrm>
            <a:prstGeom prst="line">
              <a:avLst/>
            </a:prstGeom>
            <a:noFill/>
            <a:ln w="38100">
              <a:solidFill>
                <a:srgbClr val="0000FF"/>
              </a:solidFill>
              <a:round/>
              <a:headEnd/>
              <a:tailEnd/>
            </a:ln>
          </p:spPr>
          <p:txBody>
            <a:bodyPr/>
            <a:lstStyle/>
            <a:p>
              <a:endParaRPr lang="en-IN"/>
            </a:p>
          </p:txBody>
        </p:sp>
        <p:sp>
          <p:nvSpPr>
            <p:cNvPr id="54280" name="Line 4"/>
            <p:cNvSpPr>
              <a:spLocks noChangeShapeType="1"/>
            </p:cNvSpPr>
            <p:nvPr/>
          </p:nvSpPr>
          <p:spPr bwMode="auto">
            <a:xfrm>
              <a:off x="457200" y="457200"/>
              <a:ext cx="0" cy="6172200"/>
            </a:xfrm>
            <a:prstGeom prst="line">
              <a:avLst/>
            </a:prstGeom>
            <a:noFill/>
            <a:ln w="38100">
              <a:solidFill>
                <a:srgbClr val="0000FF"/>
              </a:solidFill>
              <a:round/>
              <a:headEnd/>
              <a:tailEnd/>
            </a:ln>
          </p:spPr>
          <p:txBody>
            <a:bodyPr/>
            <a:lstStyle/>
            <a:p>
              <a:endParaRPr lang="en-IN"/>
            </a:p>
          </p:txBody>
        </p:sp>
        <p:sp>
          <p:nvSpPr>
            <p:cNvPr id="54281" name="Line 6"/>
            <p:cNvSpPr>
              <a:spLocks noChangeShapeType="1"/>
            </p:cNvSpPr>
            <p:nvPr/>
          </p:nvSpPr>
          <p:spPr bwMode="auto">
            <a:xfrm>
              <a:off x="8763000" y="457200"/>
              <a:ext cx="0" cy="6172200"/>
            </a:xfrm>
            <a:prstGeom prst="line">
              <a:avLst/>
            </a:prstGeom>
            <a:noFill/>
            <a:ln w="38100">
              <a:solidFill>
                <a:srgbClr val="0000FF"/>
              </a:solidFill>
              <a:round/>
              <a:headEnd/>
              <a:tailEnd/>
            </a:ln>
          </p:spPr>
          <p:txBody>
            <a:bodyPr/>
            <a:lstStyle/>
            <a:p>
              <a:endParaRPr lang="en-IN"/>
            </a:p>
          </p:txBody>
        </p:sp>
        <p:sp>
          <p:nvSpPr>
            <p:cNvPr id="54282" name="Line 7"/>
            <p:cNvSpPr>
              <a:spLocks noChangeShapeType="1"/>
            </p:cNvSpPr>
            <p:nvPr/>
          </p:nvSpPr>
          <p:spPr bwMode="auto">
            <a:xfrm>
              <a:off x="457200" y="6629400"/>
              <a:ext cx="8305800" cy="0"/>
            </a:xfrm>
            <a:prstGeom prst="line">
              <a:avLst/>
            </a:prstGeom>
            <a:noFill/>
            <a:ln w="38100">
              <a:solidFill>
                <a:srgbClr val="0000FF"/>
              </a:solidFill>
              <a:round/>
              <a:headEnd/>
              <a:tailEnd/>
            </a:ln>
          </p:spPr>
          <p:txBody>
            <a:bodyPr/>
            <a:lstStyle/>
            <a:p>
              <a:endParaRPr lang="en-IN"/>
            </a:p>
          </p:txBody>
        </p:sp>
      </p:grpSp>
      <p:sp>
        <p:nvSpPr>
          <p:cNvPr id="54278" name="Content Placeholder 10"/>
          <p:cNvSpPr>
            <a:spLocks noGrp="1"/>
          </p:cNvSpPr>
          <p:nvPr>
            <p:ph idx="1"/>
          </p:nvPr>
        </p:nvSpPr>
        <p:spPr/>
        <p:txBody>
          <a:bodyPr>
            <a:normAutofit fontScale="77500" lnSpcReduction="20000"/>
          </a:bodyPr>
          <a:lstStyle/>
          <a:p>
            <a:pPr algn="just" eaLnBrk="1" hangingPunct="1"/>
            <a:r>
              <a:rPr lang="en-US" smtClean="0"/>
              <a:t>Development of New types of device called, </a:t>
            </a:r>
            <a:r>
              <a:rPr lang="en-US" smtClean="0">
                <a:solidFill>
                  <a:srgbClr val="FF0000"/>
                </a:solidFill>
              </a:rPr>
              <a:t>F</a:t>
            </a:r>
            <a:r>
              <a:rPr lang="en-US" smtClean="0"/>
              <a:t>ield </a:t>
            </a:r>
            <a:r>
              <a:rPr lang="en-US" smtClean="0">
                <a:solidFill>
                  <a:srgbClr val="FF0000"/>
                </a:solidFill>
              </a:rPr>
              <a:t>P</a:t>
            </a:r>
            <a:r>
              <a:rPr lang="en-US" smtClean="0"/>
              <a:t>rogrammable </a:t>
            </a:r>
            <a:r>
              <a:rPr lang="en-US" smtClean="0">
                <a:solidFill>
                  <a:srgbClr val="FF0000"/>
                </a:solidFill>
              </a:rPr>
              <a:t>D</a:t>
            </a:r>
            <a:r>
              <a:rPr lang="en-US" smtClean="0"/>
              <a:t>evices (</a:t>
            </a:r>
            <a:r>
              <a:rPr lang="en-US" smtClean="0">
                <a:solidFill>
                  <a:srgbClr val="FF0000"/>
                </a:solidFill>
              </a:rPr>
              <a:t>FPD</a:t>
            </a:r>
            <a:r>
              <a:rPr lang="en-US" smtClean="0"/>
              <a:t>) has dramiticallly changed the Digital Design Process.</a:t>
            </a:r>
          </a:p>
          <a:p>
            <a:pPr algn="just" eaLnBrk="1" hangingPunct="1">
              <a:buNone/>
            </a:pPr>
            <a:endParaRPr lang="en-US" smtClean="0"/>
          </a:p>
          <a:p>
            <a:pPr algn="just" eaLnBrk="1" hangingPunct="1"/>
            <a:r>
              <a:rPr lang="en-US" smtClean="0"/>
              <a:t>Advantages: Low Startup Cost, Low Financial Risk, End User Programmable, Easy Design Changes.</a:t>
            </a:r>
          </a:p>
          <a:p>
            <a:pPr algn="just" eaLnBrk="1" hangingPunct="1">
              <a:buNone/>
            </a:pPr>
            <a:endParaRPr lang="en-US" smtClean="0"/>
          </a:p>
          <a:p>
            <a:pPr algn="just" eaLnBrk="1" hangingPunct="1"/>
            <a:r>
              <a:rPr lang="en-US" smtClean="0"/>
              <a:t>FPDs/PLDs Classified into</a:t>
            </a:r>
          </a:p>
          <a:p>
            <a:pPr lvl="1" algn="just"/>
            <a:r>
              <a:rPr lang="en-US" smtClean="0"/>
              <a:t>PROM</a:t>
            </a:r>
          </a:p>
          <a:p>
            <a:pPr lvl="1" algn="just"/>
            <a:r>
              <a:rPr lang="en-US" smtClean="0"/>
              <a:t>PLA</a:t>
            </a:r>
          </a:p>
          <a:p>
            <a:pPr lvl="1" algn="just"/>
            <a:r>
              <a:rPr lang="en-US" smtClean="0"/>
              <a:t>PAL</a:t>
            </a:r>
            <a:r>
              <a:rPr lang="en-US" sz="2600" baseline="30000" smtClean="0"/>
              <a:t>*</a:t>
            </a:r>
            <a:endParaRPr lang="en-US" baseline="30000" smtClean="0"/>
          </a:p>
          <a:p>
            <a:pPr lvl="1" algn="just"/>
            <a:r>
              <a:rPr lang="en-US" smtClean="0">
                <a:solidFill>
                  <a:srgbClr val="FF0000"/>
                </a:solidFill>
              </a:rPr>
              <a:t>C</a:t>
            </a:r>
            <a:r>
              <a:rPr lang="en-US" smtClean="0"/>
              <a:t>ommplex </a:t>
            </a:r>
            <a:r>
              <a:rPr lang="en-US" smtClean="0">
                <a:solidFill>
                  <a:srgbClr val="FF0000"/>
                </a:solidFill>
              </a:rPr>
              <a:t>P</a:t>
            </a:r>
            <a:r>
              <a:rPr lang="en-US" smtClean="0"/>
              <a:t>rogrammable </a:t>
            </a:r>
            <a:r>
              <a:rPr lang="en-US" smtClean="0">
                <a:solidFill>
                  <a:srgbClr val="FF0000"/>
                </a:solidFill>
              </a:rPr>
              <a:t>L</a:t>
            </a:r>
            <a:r>
              <a:rPr lang="en-US" smtClean="0"/>
              <a:t>ogic </a:t>
            </a:r>
            <a:r>
              <a:rPr lang="en-US" smtClean="0">
                <a:solidFill>
                  <a:srgbClr val="FF0000"/>
                </a:solidFill>
              </a:rPr>
              <a:t>D</a:t>
            </a:r>
            <a:r>
              <a:rPr lang="en-US" smtClean="0"/>
              <a:t>evice (</a:t>
            </a:r>
            <a:r>
              <a:rPr lang="en-US" smtClean="0">
                <a:solidFill>
                  <a:srgbClr val="FF0000"/>
                </a:solidFill>
              </a:rPr>
              <a:t>CPLD</a:t>
            </a:r>
            <a:r>
              <a:rPr lang="en-US" smtClean="0"/>
              <a:t>)</a:t>
            </a:r>
          </a:p>
          <a:p>
            <a:pPr lvl="1" algn="just"/>
            <a:r>
              <a:rPr lang="en-US" smtClean="0">
                <a:solidFill>
                  <a:srgbClr val="FF0000"/>
                </a:solidFill>
              </a:rPr>
              <a:t>F</a:t>
            </a:r>
            <a:r>
              <a:rPr lang="en-US" smtClean="0"/>
              <a:t>ield </a:t>
            </a:r>
            <a:r>
              <a:rPr lang="en-US" smtClean="0">
                <a:solidFill>
                  <a:srgbClr val="FF0000"/>
                </a:solidFill>
              </a:rPr>
              <a:t>P</a:t>
            </a:r>
            <a:r>
              <a:rPr lang="en-US" smtClean="0"/>
              <a:t>rogrammable </a:t>
            </a:r>
            <a:r>
              <a:rPr lang="en-US" smtClean="0">
                <a:solidFill>
                  <a:srgbClr val="FF0000"/>
                </a:solidFill>
              </a:rPr>
              <a:t>G</a:t>
            </a:r>
            <a:r>
              <a:rPr lang="en-US" smtClean="0"/>
              <a:t>ate </a:t>
            </a:r>
            <a:r>
              <a:rPr lang="en-US" smtClean="0">
                <a:solidFill>
                  <a:srgbClr val="FF0000"/>
                </a:solidFill>
              </a:rPr>
              <a:t>A</a:t>
            </a:r>
            <a:r>
              <a:rPr lang="en-US" smtClean="0"/>
              <a:t>rray (</a:t>
            </a:r>
            <a:r>
              <a:rPr lang="en-US" smtClean="0">
                <a:solidFill>
                  <a:srgbClr val="FF0000"/>
                </a:solidFill>
              </a:rPr>
              <a:t>FPGA</a:t>
            </a:r>
            <a:r>
              <a:rPr lang="en-US" smtClean="0"/>
              <a:t>)</a:t>
            </a:r>
          </a:p>
          <a:p>
            <a:pPr eaLnBrk="1" hangingPunct="1">
              <a:buNone/>
            </a:pPr>
            <a:endParaRPr lang="en-US" smtClean="0"/>
          </a:p>
        </p:txBody>
      </p:sp>
    </p:spTree>
  </p:cSld>
  <p:clrMapOvr>
    <a:masterClrMapping/>
  </p:clrMapOvr>
  <p:transition spd="slow"/>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3"/>
          <p:cNvSpPr>
            <a:spLocks noChangeArrowheads="1"/>
          </p:cNvSpPr>
          <p:nvPr/>
        </p:nvSpPr>
        <p:spPr bwMode="auto">
          <a:xfrm>
            <a:off x="6553200" y="6400800"/>
            <a:ext cx="1905000" cy="457200"/>
          </a:xfrm>
          <a:prstGeom prst="rect">
            <a:avLst/>
          </a:prstGeom>
          <a:noFill/>
          <a:ln w="12700">
            <a:noFill/>
            <a:miter lim="800000"/>
            <a:headEnd/>
            <a:tailEnd/>
          </a:ln>
        </p:spPr>
        <p:txBody>
          <a:bodyPr wrap="none" lIns="90488" tIns="44450" rIns="90488" bIns="44450" anchor="ctr"/>
          <a:lstStyle/>
          <a:p>
            <a:pPr algn="r"/>
            <a:endParaRPr lang="en-US" sz="1200" b="1">
              <a:latin typeface="Calibri" pitchFamily="34" charset="0"/>
            </a:endParaRPr>
          </a:p>
        </p:txBody>
      </p:sp>
      <p:sp>
        <p:nvSpPr>
          <p:cNvPr id="54275" name="Rectangle 5"/>
          <p:cNvSpPr>
            <a:spLocks noGrp="1" noChangeArrowheads="1"/>
          </p:cNvSpPr>
          <p:nvPr>
            <p:ph type="title"/>
          </p:nvPr>
        </p:nvSpPr>
        <p:spPr>
          <a:noFill/>
        </p:spPr>
        <p:txBody>
          <a:bodyPr/>
          <a:lstStyle/>
          <a:p>
            <a:pPr eaLnBrk="1" hangingPunct="1"/>
            <a:r>
              <a:rPr lang="en-US" smtClean="0"/>
              <a:t>Interconnects</a:t>
            </a:r>
          </a:p>
        </p:txBody>
      </p:sp>
      <p:cxnSp>
        <p:nvCxnSpPr>
          <p:cNvPr id="6" name="Straight Connector 5"/>
          <p:cNvCxnSpPr/>
          <p:nvPr/>
        </p:nvCxnSpPr>
        <p:spPr>
          <a:xfrm>
            <a:off x="500063" y="1214438"/>
            <a:ext cx="7920037" cy="0"/>
          </a:xfrm>
          <a:prstGeom prst="line">
            <a:avLst/>
          </a:prstGeom>
        </p:spPr>
        <p:style>
          <a:lnRef idx="3">
            <a:schemeClr val="accent2"/>
          </a:lnRef>
          <a:fillRef idx="0">
            <a:schemeClr val="accent2"/>
          </a:fillRef>
          <a:effectRef idx="2">
            <a:schemeClr val="accent2"/>
          </a:effectRef>
          <a:fontRef idx="minor">
            <a:schemeClr val="tx1"/>
          </a:fontRef>
        </p:style>
      </p:cxnSp>
      <p:grpSp>
        <p:nvGrpSpPr>
          <p:cNvPr id="2" name="Group 8"/>
          <p:cNvGrpSpPr>
            <a:grpSpLocks/>
          </p:cNvGrpSpPr>
          <p:nvPr/>
        </p:nvGrpSpPr>
        <p:grpSpPr bwMode="auto">
          <a:xfrm>
            <a:off x="457200" y="457200"/>
            <a:ext cx="8305800" cy="6172200"/>
            <a:chOff x="457200" y="457200"/>
            <a:chExt cx="8305800" cy="6172200"/>
          </a:xfrm>
        </p:grpSpPr>
        <p:sp>
          <p:nvSpPr>
            <p:cNvPr id="54279" name="Line 5"/>
            <p:cNvSpPr>
              <a:spLocks noChangeShapeType="1"/>
            </p:cNvSpPr>
            <p:nvPr/>
          </p:nvSpPr>
          <p:spPr bwMode="auto">
            <a:xfrm>
              <a:off x="457200" y="457200"/>
              <a:ext cx="8305800" cy="0"/>
            </a:xfrm>
            <a:prstGeom prst="line">
              <a:avLst/>
            </a:prstGeom>
            <a:noFill/>
            <a:ln w="38100">
              <a:solidFill>
                <a:srgbClr val="0000FF"/>
              </a:solidFill>
              <a:round/>
              <a:headEnd/>
              <a:tailEnd/>
            </a:ln>
          </p:spPr>
          <p:txBody>
            <a:bodyPr/>
            <a:lstStyle/>
            <a:p>
              <a:endParaRPr lang="en-IN"/>
            </a:p>
          </p:txBody>
        </p:sp>
        <p:sp>
          <p:nvSpPr>
            <p:cNvPr id="54280" name="Line 4"/>
            <p:cNvSpPr>
              <a:spLocks noChangeShapeType="1"/>
            </p:cNvSpPr>
            <p:nvPr/>
          </p:nvSpPr>
          <p:spPr bwMode="auto">
            <a:xfrm>
              <a:off x="457200" y="457200"/>
              <a:ext cx="0" cy="6172200"/>
            </a:xfrm>
            <a:prstGeom prst="line">
              <a:avLst/>
            </a:prstGeom>
            <a:noFill/>
            <a:ln w="38100">
              <a:solidFill>
                <a:srgbClr val="0000FF"/>
              </a:solidFill>
              <a:round/>
              <a:headEnd/>
              <a:tailEnd/>
            </a:ln>
          </p:spPr>
          <p:txBody>
            <a:bodyPr/>
            <a:lstStyle/>
            <a:p>
              <a:endParaRPr lang="en-IN"/>
            </a:p>
          </p:txBody>
        </p:sp>
        <p:sp>
          <p:nvSpPr>
            <p:cNvPr id="54281" name="Line 6"/>
            <p:cNvSpPr>
              <a:spLocks noChangeShapeType="1"/>
            </p:cNvSpPr>
            <p:nvPr/>
          </p:nvSpPr>
          <p:spPr bwMode="auto">
            <a:xfrm>
              <a:off x="8763000" y="457200"/>
              <a:ext cx="0" cy="6172200"/>
            </a:xfrm>
            <a:prstGeom prst="line">
              <a:avLst/>
            </a:prstGeom>
            <a:noFill/>
            <a:ln w="38100">
              <a:solidFill>
                <a:srgbClr val="0000FF"/>
              </a:solidFill>
              <a:round/>
              <a:headEnd/>
              <a:tailEnd/>
            </a:ln>
          </p:spPr>
          <p:txBody>
            <a:bodyPr/>
            <a:lstStyle/>
            <a:p>
              <a:endParaRPr lang="en-IN"/>
            </a:p>
          </p:txBody>
        </p:sp>
        <p:sp>
          <p:nvSpPr>
            <p:cNvPr id="54282" name="Line 7"/>
            <p:cNvSpPr>
              <a:spLocks noChangeShapeType="1"/>
            </p:cNvSpPr>
            <p:nvPr/>
          </p:nvSpPr>
          <p:spPr bwMode="auto">
            <a:xfrm>
              <a:off x="457200" y="6629400"/>
              <a:ext cx="8305800" cy="0"/>
            </a:xfrm>
            <a:prstGeom prst="line">
              <a:avLst/>
            </a:prstGeom>
            <a:noFill/>
            <a:ln w="38100">
              <a:solidFill>
                <a:srgbClr val="0000FF"/>
              </a:solidFill>
              <a:round/>
              <a:headEnd/>
              <a:tailEnd/>
            </a:ln>
          </p:spPr>
          <p:txBody>
            <a:bodyPr/>
            <a:lstStyle/>
            <a:p>
              <a:endParaRPr lang="en-IN"/>
            </a:p>
          </p:txBody>
        </p:sp>
      </p:grpSp>
      <p:sp>
        <p:nvSpPr>
          <p:cNvPr id="54278" name="Content Placeholder 10"/>
          <p:cNvSpPr>
            <a:spLocks noGrp="1"/>
          </p:cNvSpPr>
          <p:nvPr>
            <p:ph idx="1"/>
          </p:nvPr>
        </p:nvSpPr>
        <p:spPr/>
        <p:txBody>
          <a:bodyPr>
            <a:normAutofit fontScale="92500"/>
          </a:bodyPr>
          <a:lstStyle/>
          <a:p>
            <a:pPr algn="just"/>
            <a:r>
              <a:rPr lang="en-IN"/>
              <a:t>Generally, the FPGA routing is unsegmented. That is, each wiring segment spans only one logic block before it terminates in a switch box. </a:t>
            </a:r>
            <a:endParaRPr lang="en-IN" smtClean="0"/>
          </a:p>
          <a:p>
            <a:pPr algn="just"/>
            <a:r>
              <a:rPr lang="en-IN" smtClean="0"/>
              <a:t>By </a:t>
            </a:r>
            <a:r>
              <a:rPr lang="en-IN"/>
              <a:t>turning on some of the programmable switches within a switch box, longer paths can be constructed</a:t>
            </a:r>
            <a:r>
              <a:rPr lang="en-IN" smtClean="0"/>
              <a:t>.</a:t>
            </a:r>
          </a:p>
          <a:p>
            <a:pPr algn="just"/>
            <a:r>
              <a:rPr lang="en-IN"/>
              <a:t>For higher speed interconnect, some FPGA architectures use longer routing lines that span multiple logic blocks.</a:t>
            </a:r>
          </a:p>
          <a:p>
            <a:endParaRPr lang="en-US" smtClean="0"/>
          </a:p>
        </p:txBody>
      </p:sp>
    </p:spTree>
  </p:cSld>
  <p:clrMapOvr>
    <a:masterClrMapping/>
  </p:clrMapOvr>
  <p:transition spd="slow"/>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3"/>
          <p:cNvSpPr>
            <a:spLocks noChangeArrowheads="1"/>
          </p:cNvSpPr>
          <p:nvPr/>
        </p:nvSpPr>
        <p:spPr bwMode="auto">
          <a:xfrm>
            <a:off x="6553200" y="6400800"/>
            <a:ext cx="1905000" cy="457200"/>
          </a:xfrm>
          <a:prstGeom prst="rect">
            <a:avLst/>
          </a:prstGeom>
          <a:noFill/>
          <a:ln w="12700">
            <a:noFill/>
            <a:miter lim="800000"/>
            <a:headEnd/>
            <a:tailEnd/>
          </a:ln>
        </p:spPr>
        <p:txBody>
          <a:bodyPr wrap="none" lIns="90488" tIns="44450" rIns="90488" bIns="44450" anchor="ctr"/>
          <a:lstStyle/>
          <a:p>
            <a:pPr algn="r"/>
            <a:endParaRPr lang="en-US" sz="1200" b="1">
              <a:latin typeface="Calibri" pitchFamily="34" charset="0"/>
            </a:endParaRPr>
          </a:p>
        </p:txBody>
      </p:sp>
      <p:sp>
        <p:nvSpPr>
          <p:cNvPr id="54275" name="Rectangle 5"/>
          <p:cNvSpPr>
            <a:spLocks noGrp="1" noChangeArrowheads="1"/>
          </p:cNvSpPr>
          <p:nvPr>
            <p:ph type="title"/>
          </p:nvPr>
        </p:nvSpPr>
        <p:spPr>
          <a:noFill/>
        </p:spPr>
        <p:txBody>
          <a:bodyPr/>
          <a:lstStyle/>
          <a:p>
            <a:pPr eaLnBrk="1" hangingPunct="1"/>
            <a:r>
              <a:rPr lang="en-US" smtClean="0"/>
              <a:t>Interconnects</a:t>
            </a:r>
          </a:p>
        </p:txBody>
      </p:sp>
      <p:cxnSp>
        <p:nvCxnSpPr>
          <p:cNvPr id="6" name="Straight Connector 5"/>
          <p:cNvCxnSpPr/>
          <p:nvPr/>
        </p:nvCxnSpPr>
        <p:spPr>
          <a:xfrm>
            <a:off x="500063" y="1214438"/>
            <a:ext cx="7920037" cy="0"/>
          </a:xfrm>
          <a:prstGeom prst="line">
            <a:avLst/>
          </a:prstGeom>
        </p:spPr>
        <p:style>
          <a:lnRef idx="3">
            <a:schemeClr val="accent2"/>
          </a:lnRef>
          <a:fillRef idx="0">
            <a:schemeClr val="accent2"/>
          </a:fillRef>
          <a:effectRef idx="2">
            <a:schemeClr val="accent2"/>
          </a:effectRef>
          <a:fontRef idx="minor">
            <a:schemeClr val="tx1"/>
          </a:fontRef>
        </p:style>
      </p:cxnSp>
      <p:grpSp>
        <p:nvGrpSpPr>
          <p:cNvPr id="2" name="Group 8"/>
          <p:cNvGrpSpPr>
            <a:grpSpLocks/>
          </p:cNvGrpSpPr>
          <p:nvPr/>
        </p:nvGrpSpPr>
        <p:grpSpPr bwMode="auto">
          <a:xfrm>
            <a:off x="457200" y="457200"/>
            <a:ext cx="8305800" cy="6172200"/>
            <a:chOff x="457200" y="457200"/>
            <a:chExt cx="8305800" cy="6172200"/>
          </a:xfrm>
        </p:grpSpPr>
        <p:sp>
          <p:nvSpPr>
            <p:cNvPr id="54279" name="Line 5"/>
            <p:cNvSpPr>
              <a:spLocks noChangeShapeType="1"/>
            </p:cNvSpPr>
            <p:nvPr/>
          </p:nvSpPr>
          <p:spPr bwMode="auto">
            <a:xfrm>
              <a:off x="457200" y="457200"/>
              <a:ext cx="8305800" cy="0"/>
            </a:xfrm>
            <a:prstGeom prst="line">
              <a:avLst/>
            </a:prstGeom>
            <a:noFill/>
            <a:ln w="38100">
              <a:solidFill>
                <a:srgbClr val="0000FF"/>
              </a:solidFill>
              <a:round/>
              <a:headEnd/>
              <a:tailEnd/>
            </a:ln>
          </p:spPr>
          <p:txBody>
            <a:bodyPr/>
            <a:lstStyle/>
            <a:p>
              <a:endParaRPr lang="en-IN"/>
            </a:p>
          </p:txBody>
        </p:sp>
        <p:sp>
          <p:nvSpPr>
            <p:cNvPr id="54280" name="Line 4"/>
            <p:cNvSpPr>
              <a:spLocks noChangeShapeType="1"/>
            </p:cNvSpPr>
            <p:nvPr/>
          </p:nvSpPr>
          <p:spPr bwMode="auto">
            <a:xfrm>
              <a:off x="457200" y="457200"/>
              <a:ext cx="0" cy="6172200"/>
            </a:xfrm>
            <a:prstGeom prst="line">
              <a:avLst/>
            </a:prstGeom>
            <a:noFill/>
            <a:ln w="38100">
              <a:solidFill>
                <a:srgbClr val="0000FF"/>
              </a:solidFill>
              <a:round/>
              <a:headEnd/>
              <a:tailEnd/>
            </a:ln>
          </p:spPr>
          <p:txBody>
            <a:bodyPr/>
            <a:lstStyle/>
            <a:p>
              <a:endParaRPr lang="en-IN"/>
            </a:p>
          </p:txBody>
        </p:sp>
        <p:sp>
          <p:nvSpPr>
            <p:cNvPr id="54281" name="Line 6"/>
            <p:cNvSpPr>
              <a:spLocks noChangeShapeType="1"/>
            </p:cNvSpPr>
            <p:nvPr/>
          </p:nvSpPr>
          <p:spPr bwMode="auto">
            <a:xfrm>
              <a:off x="8763000" y="457200"/>
              <a:ext cx="0" cy="6172200"/>
            </a:xfrm>
            <a:prstGeom prst="line">
              <a:avLst/>
            </a:prstGeom>
            <a:noFill/>
            <a:ln w="38100">
              <a:solidFill>
                <a:srgbClr val="0000FF"/>
              </a:solidFill>
              <a:round/>
              <a:headEnd/>
              <a:tailEnd/>
            </a:ln>
          </p:spPr>
          <p:txBody>
            <a:bodyPr/>
            <a:lstStyle/>
            <a:p>
              <a:endParaRPr lang="en-IN"/>
            </a:p>
          </p:txBody>
        </p:sp>
        <p:sp>
          <p:nvSpPr>
            <p:cNvPr id="54282" name="Line 7"/>
            <p:cNvSpPr>
              <a:spLocks noChangeShapeType="1"/>
            </p:cNvSpPr>
            <p:nvPr/>
          </p:nvSpPr>
          <p:spPr bwMode="auto">
            <a:xfrm>
              <a:off x="457200" y="6629400"/>
              <a:ext cx="8305800" cy="0"/>
            </a:xfrm>
            <a:prstGeom prst="line">
              <a:avLst/>
            </a:prstGeom>
            <a:noFill/>
            <a:ln w="38100">
              <a:solidFill>
                <a:srgbClr val="0000FF"/>
              </a:solidFill>
              <a:round/>
              <a:headEnd/>
              <a:tailEnd/>
            </a:ln>
          </p:spPr>
          <p:txBody>
            <a:bodyPr/>
            <a:lstStyle/>
            <a:p>
              <a:endParaRPr lang="en-IN"/>
            </a:p>
          </p:txBody>
        </p:sp>
      </p:grpSp>
      <p:pic>
        <p:nvPicPr>
          <p:cNvPr id="11" name="Content Placeholder 10" descr="http://upload.wikimedia.org/wikipedia/commons/thumb/b/bd/Switch_box.svg/443px-Switch_box.svg.png">
            <a:hlinkClick r:id="rId3"/>
          </p:cNvPr>
          <p:cNvPicPr>
            <a:picLocks noGrp="1"/>
          </p:cNvPicPr>
          <p:nvPr>
            <p:ph idx="1"/>
          </p:nvPr>
        </p:nvPicPr>
        <p:blipFill>
          <a:blip r:embed="rId4"/>
          <a:srcRect/>
          <a:stretch>
            <a:fillRect/>
          </a:stretch>
        </p:blipFill>
        <p:spPr bwMode="auto">
          <a:xfrm>
            <a:off x="2428860" y="1357298"/>
            <a:ext cx="4219575" cy="2752725"/>
          </a:xfrm>
          <a:prstGeom prst="rect">
            <a:avLst/>
          </a:prstGeom>
          <a:noFill/>
          <a:ln w="9525">
            <a:noFill/>
            <a:miter lim="800000"/>
            <a:headEnd/>
            <a:tailEnd/>
          </a:ln>
        </p:spPr>
      </p:pic>
      <p:sp>
        <p:nvSpPr>
          <p:cNvPr id="13" name="TextBox 12"/>
          <p:cNvSpPr txBox="1"/>
          <p:nvPr/>
        </p:nvSpPr>
        <p:spPr>
          <a:xfrm>
            <a:off x="571472" y="4357694"/>
            <a:ext cx="8001056" cy="2031325"/>
          </a:xfrm>
          <a:prstGeom prst="rect">
            <a:avLst/>
          </a:prstGeom>
          <a:noFill/>
        </p:spPr>
        <p:txBody>
          <a:bodyPr wrap="square" rtlCol="0">
            <a:spAutoFit/>
          </a:bodyPr>
          <a:lstStyle/>
          <a:p>
            <a:r>
              <a:rPr lang="en-IN"/>
              <a:t>Whenever a vertical and a horizontal channel intersect, there is a switch box. </a:t>
            </a:r>
            <a:endParaRPr lang="en-IN" smtClean="0"/>
          </a:p>
          <a:p>
            <a:endParaRPr lang="en-US"/>
          </a:p>
          <a:p>
            <a:r>
              <a:rPr lang="en-IN" smtClean="0"/>
              <a:t>The </a:t>
            </a:r>
            <a:r>
              <a:rPr lang="en-IN"/>
              <a:t>pattern, or topology, of switches used in this architecture is the planar or domain-based switch box topology. In this switch box topology, a wire in track number one connects only to wires in track number one in adjacent channel segments, wires in track number 2 connect only to other wires in track number 2 and so </a:t>
            </a:r>
            <a:r>
              <a:rPr lang="en-IN" smtClean="0"/>
              <a:t>on…………….</a:t>
            </a:r>
            <a:endParaRPr lang="en-IN"/>
          </a:p>
        </p:txBody>
      </p:sp>
    </p:spTree>
  </p:cSld>
  <p:clrMapOvr>
    <a:masterClrMapping/>
  </p:clrMapOvr>
  <p:transition spd="slow"/>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3"/>
          <p:cNvSpPr>
            <a:spLocks noChangeArrowheads="1"/>
          </p:cNvSpPr>
          <p:nvPr/>
        </p:nvSpPr>
        <p:spPr bwMode="auto">
          <a:xfrm>
            <a:off x="6553200" y="6400800"/>
            <a:ext cx="1905000" cy="457200"/>
          </a:xfrm>
          <a:prstGeom prst="rect">
            <a:avLst/>
          </a:prstGeom>
          <a:noFill/>
          <a:ln w="12700">
            <a:noFill/>
            <a:miter lim="800000"/>
            <a:headEnd/>
            <a:tailEnd/>
          </a:ln>
        </p:spPr>
        <p:txBody>
          <a:bodyPr wrap="none" lIns="90488" tIns="44450" rIns="90488" bIns="44450" anchor="ctr"/>
          <a:lstStyle/>
          <a:p>
            <a:pPr algn="r"/>
            <a:endParaRPr lang="en-US" sz="1200" b="1">
              <a:latin typeface="Calibri" pitchFamily="34" charset="0"/>
            </a:endParaRPr>
          </a:p>
        </p:txBody>
      </p:sp>
      <p:sp>
        <p:nvSpPr>
          <p:cNvPr id="54275" name="Rectangle 5"/>
          <p:cNvSpPr>
            <a:spLocks noGrp="1" noChangeArrowheads="1"/>
          </p:cNvSpPr>
          <p:nvPr>
            <p:ph type="title"/>
          </p:nvPr>
        </p:nvSpPr>
        <p:spPr>
          <a:noFill/>
        </p:spPr>
        <p:txBody>
          <a:bodyPr/>
          <a:lstStyle/>
          <a:p>
            <a:pPr eaLnBrk="1" hangingPunct="1"/>
            <a:r>
              <a:rPr lang="en-US" smtClean="0"/>
              <a:t>Interconnects</a:t>
            </a:r>
          </a:p>
        </p:txBody>
      </p:sp>
      <p:cxnSp>
        <p:nvCxnSpPr>
          <p:cNvPr id="6" name="Straight Connector 5"/>
          <p:cNvCxnSpPr/>
          <p:nvPr/>
        </p:nvCxnSpPr>
        <p:spPr>
          <a:xfrm>
            <a:off x="500063" y="1214438"/>
            <a:ext cx="7920037" cy="0"/>
          </a:xfrm>
          <a:prstGeom prst="line">
            <a:avLst/>
          </a:prstGeom>
        </p:spPr>
        <p:style>
          <a:lnRef idx="3">
            <a:schemeClr val="accent2"/>
          </a:lnRef>
          <a:fillRef idx="0">
            <a:schemeClr val="accent2"/>
          </a:fillRef>
          <a:effectRef idx="2">
            <a:schemeClr val="accent2"/>
          </a:effectRef>
          <a:fontRef idx="minor">
            <a:schemeClr val="tx1"/>
          </a:fontRef>
        </p:style>
      </p:cxnSp>
      <p:grpSp>
        <p:nvGrpSpPr>
          <p:cNvPr id="2" name="Group 8"/>
          <p:cNvGrpSpPr>
            <a:grpSpLocks/>
          </p:cNvGrpSpPr>
          <p:nvPr/>
        </p:nvGrpSpPr>
        <p:grpSpPr bwMode="auto">
          <a:xfrm>
            <a:off x="457200" y="457200"/>
            <a:ext cx="8305800" cy="6172200"/>
            <a:chOff x="457200" y="457200"/>
            <a:chExt cx="8305800" cy="6172200"/>
          </a:xfrm>
        </p:grpSpPr>
        <p:sp>
          <p:nvSpPr>
            <p:cNvPr id="54279" name="Line 5"/>
            <p:cNvSpPr>
              <a:spLocks noChangeShapeType="1"/>
            </p:cNvSpPr>
            <p:nvPr/>
          </p:nvSpPr>
          <p:spPr bwMode="auto">
            <a:xfrm>
              <a:off x="457200" y="457200"/>
              <a:ext cx="8305800" cy="0"/>
            </a:xfrm>
            <a:prstGeom prst="line">
              <a:avLst/>
            </a:prstGeom>
            <a:noFill/>
            <a:ln w="38100">
              <a:solidFill>
                <a:srgbClr val="0000FF"/>
              </a:solidFill>
              <a:round/>
              <a:headEnd/>
              <a:tailEnd/>
            </a:ln>
          </p:spPr>
          <p:txBody>
            <a:bodyPr/>
            <a:lstStyle/>
            <a:p>
              <a:endParaRPr lang="en-IN"/>
            </a:p>
          </p:txBody>
        </p:sp>
        <p:sp>
          <p:nvSpPr>
            <p:cNvPr id="54280" name="Line 4"/>
            <p:cNvSpPr>
              <a:spLocks noChangeShapeType="1"/>
            </p:cNvSpPr>
            <p:nvPr/>
          </p:nvSpPr>
          <p:spPr bwMode="auto">
            <a:xfrm>
              <a:off x="457200" y="457200"/>
              <a:ext cx="0" cy="6172200"/>
            </a:xfrm>
            <a:prstGeom prst="line">
              <a:avLst/>
            </a:prstGeom>
            <a:noFill/>
            <a:ln w="38100">
              <a:solidFill>
                <a:srgbClr val="0000FF"/>
              </a:solidFill>
              <a:round/>
              <a:headEnd/>
              <a:tailEnd/>
            </a:ln>
          </p:spPr>
          <p:txBody>
            <a:bodyPr/>
            <a:lstStyle/>
            <a:p>
              <a:endParaRPr lang="en-IN"/>
            </a:p>
          </p:txBody>
        </p:sp>
        <p:sp>
          <p:nvSpPr>
            <p:cNvPr id="54281" name="Line 6"/>
            <p:cNvSpPr>
              <a:spLocks noChangeShapeType="1"/>
            </p:cNvSpPr>
            <p:nvPr/>
          </p:nvSpPr>
          <p:spPr bwMode="auto">
            <a:xfrm>
              <a:off x="8763000" y="457200"/>
              <a:ext cx="0" cy="6172200"/>
            </a:xfrm>
            <a:prstGeom prst="line">
              <a:avLst/>
            </a:prstGeom>
            <a:noFill/>
            <a:ln w="38100">
              <a:solidFill>
                <a:srgbClr val="0000FF"/>
              </a:solidFill>
              <a:round/>
              <a:headEnd/>
              <a:tailEnd/>
            </a:ln>
          </p:spPr>
          <p:txBody>
            <a:bodyPr/>
            <a:lstStyle/>
            <a:p>
              <a:endParaRPr lang="en-IN"/>
            </a:p>
          </p:txBody>
        </p:sp>
        <p:sp>
          <p:nvSpPr>
            <p:cNvPr id="54282" name="Line 7"/>
            <p:cNvSpPr>
              <a:spLocks noChangeShapeType="1"/>
            </p:cNvSpPr>
            <p:nvPr/>
          </p:nvSpPr>
          <p:spPr bwMode="auto">
            <a:xfrm>
              <a:off x="457200" y="6629400"/>
              <a:ext cx="8305800" cy="0"/>
            </a:xfrm>
            <a:prstGeom prst="line">
              <a:avLst/>
            </a:prstGeom>
            <a:noFill/>
            <a:ln w="38100">
              <a:solidFill>
                <a:srgbClr val="0000FF"/>
              </a:solidFill>
              <a:round/>
              <a:headEnd/>
              <a:tailEnd/>
            </a:ln>
          </p:spPr>
          <p:txBody>
            <a:bodyPr/>
            <a:lstStyle/>
            <a:p>
              <a:endParaRPr lang="en-IN"/>
            </a:p>
          </p:txBody>
        </p:sp>
      </p:grpSp>
      <p:sp>
        <p:nvSpPr>
          <p:cNvPr id="54278" name="Content Placeholder 10"/>
          <p:cNvSpPr>
            <a:spLocks noGrp="1"/>
          </p:cNvSpPr>
          <p:nvPr>
            <p:ph idx="1"/>
          </p:nvPr>
        </p:nvSpPr>
        <p:spPr/>
        <p:txBody>
          <a:bodyPr/>
          <a:lstStyle/>
          <a:p>
            <a:pPr eaLnBrk="1" hangingPunct="1"/>
            <a:r>
              <a:rPr lang="en-US" smtClean="0"/>
              <a:t>More detailed View</a:t>
            </a:r>
          </a:p>
        </p:txBody>
      </p:sp>
      <p:pic>
        <p:nvPicPr>
          <p:cNvPr id="6147" name="Picture 3"/>
          <p:cNvPicPr>
            <a:picLocks noChangeAspect="1" noChangeArrowheads="1"/>
          </p:cNvPicPr>
          <p:nvPr/>
        </p:nvPicPr>
        <p:blipFill>
          <a:blip r:embed="rId3"/>
          <a:srcRect/>
          <a:stretch>
            <a:fillRect/>
          </a:stretch>
        </p:blipFill>
        <p:spPr bwMode="auto">
          <a:xfrm>
            <a:off x="3219450" y="2443163"/>
            <a:ext cx="4424384" cy="3224815"/>
          </a:xfrm>
          <a:prstGeom prst="rect">
            <a:avLst/>
          </a:prstGeom>
          <a:noFill/>
          <a:ln w="9525">
            <a:noFill/>
            <a:miter lim="800000"/>
            <a:headEnd/>
            <a:tailEnd/>
          </a:ln>
          <a:effectLst/>
        </p:spPr>
      </p:pic>
    </p:spTree>
  </p:cSld>
  <p:clrMapOvr>
    <a:masterClrMapping/>
  </p:clrMapOvr>
  <p:transition spd="slow"/>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3"/>
          <p:cNvSpPr>
            <a:spLocks noChangeArrowheads="1"/>
          </p:cNvSpPr>
          <p:nvPr/>
        </p:nvSpPr>
        <p:spPr bwMode="auto">
          <a:xfrm>
            <a:off x="6553200" y="6400800"/>
            <a:ext cx="1905000" cy="457200"/>
          </a:xfrm>
          <a:prstGeom prst="rect">
            <a:avLst/>
          </a:prstGeom>
          <a:noFill/>
          <a:ln w="12700">
            <a:noFill/>
            <a:miter lim="800000"/>
            <a:headEnd/>
            <a:tailEnd/>
          </a:ln>
        </p:spPr>
        <p:txBody>
          <a:bodyPr wrap="none" lIns="90488" tIns="44450" rIns="90488" bIns="44450" anchor="ctr"/>
          <a:lstStyle/>
          <a:p>
            <a:pPr algn="r"/>
            <a:endParaRPr lang="en-US" sz="1200" b="1">
              <a:latin typeface="Calibri" pitchFamily="34" charset="0"/>
            </a:endParaRPr>
          </a:p>
        </p:txBody>
      </p:sp>
      <p:sp>
        <p:nvSpPr>
          <p:cNvPr id="54275" name="Rectangle 5"/>
          <p:cNvSpPr>
            <a:spLocks noGrp="1" noChangeArrowheads="1"/>
          </p:cNvSpPr>
          <p:nvPr>
            <p:ph type="title"/>
          </p:nvPr>
        </p:nvSpPr>
        <p:spPr>
          <a:noFill/>
        </p:spPr>
        <p:txBody>
          <a:bodyPr/>
          <a:lstStyle/>
          <a:p>
            <a:pPr eaLnBrk="1" hangingPunct="1"/>
            <a:r>
              <a:rPr lang="en-US" smtClean="0"/>
              <a:t>Detailed ViewInterconnects</a:t>
            </a:r>
          </a:p>
        </p:txBody>
      </p:sp>
      <p:cxnSp>
        <p:nvCxnSpPr>
          <p:cNvPr id="6" name="Straight Connector 5"/>
          <p:cNvCxnSpPr/>
          <p:nvPr/>
        </p:nvCxnSpPr>
        <p:spPr>
          <a:xfrm>
            <a:off x="500063" y="1214438"/>
            <a:ext cx="7920037" cy="0"/>
          </a:xfrm>
          <a:prstGeom prst="line">
            <a:avLst/>
          </a:prstGeom>
        </p:spPr>
        <p:style>
          <a:lnRef idx="3">
            <a:schemeClr val="accent2"/>
          </a:lnRef>
          <a:fillRef idx="0">
            <a:schemeClr val="accent2"/>
          </a:fillRef>
          <a:effectRef idx="2">
            <a:schemeClr val="accent2"/>
          </a:effectRef>
          <a:fontRef idx="minor">
            <a:schemeClr val="tx1"/>
          </a:fontRef>
        </p:style>
      </p:cxnSp>
      <p:grpSp>
        <p:nvGrpSpPr>
          <p:cNvPr id="2" name="Group 8"/>
          <p:cNvGrpSpPr>
            <a:grpSpLocks/>
          </p:cNvGrpSpPr>
          <p:nvPr/>
        </p:nvGrpSpPr>
        <p:grpSpPr bwMode="auto">
          <a:xfrm>
            <a:off x="457200" y="457200"/>
            <a:ext cx="8305800" cy="6172200"/>
            <a:chOff x="457200" y="457200"/>
            <a:chExt cx="8305800" cy="6172200"/>
          </a:xfrm>
        </p:grpSpPr>
        <p:sp>
          <p:nvSpPr>
            <p:cNvPr id="54279" name="Line 5"/>
            <p:cNvSpPr>
              <a:spLocks noChangeShapeType="1"/>
            </p:cNvSpPr>
            <p:nvPr/>
          </p:nvSpPr>
          <p:spPr bwMode="auto">
            <a:xfrm>
              <a:off x="457200" y="457200"/>
              <a:ext cx="8305800" cy="0"/>
            </a:xfrm>
            <a:prstGeom prst="line">
              <a:avLst/>
            </a:prstGeom>
            <a:noFill/>
            <a:ln w="38100">
              <a:solidFill>
                <a:srgbClr val="0000FF"/>
              </a:solidFill>
              <a:round/>
              <a:headEnd/>
              <a:tailEnd/>
            </a:ln>
          </p:spPr>
          <p:txBody>
            <a:bodyPr/>
            <a:lstStyle/>
            <a:p>
              <a:endParaRPr lang="en-IN"/>
            </a:p>
          </p:txBody>
        </p:sp>
        <p:sp>
          <p:nvSpPr>
            <p:cNvPr id="54280" name="Line 4"/>
            <p:cNvSpPr>
              <a:spLocks noChangeShapeType="1"/>
            </p:cNvSpPr>
            <p:nvPr/>
          </p:nvSpPr>
          <p:spPr bwMode="auto">
            <a:xfrm>
              <a:off x="457200" y="457200"/>
              <a:ext cx="0" cy="6172200"/>
            </a:xfrm>
            <a:prstGeom prst="line">
              <a:avLst/>
            </a:prstGeom>
            <a:noFill/>
            <a:ln w="38100">
              <a:solidFill>
                <a:srgbClr val="0000FF"/>
              </a:solidFill>
              <a:round/>
              <a:headEnd/>
              <a:tailEnd/>
            </a:ln>
          </p:spPr>
          <p:txBody>
            <a:bodyPr/>
            <a:lstStyle/>
            <a:p>
              <a:endParaRPr lang="en-IN"/>
            </a:p>
          </p:txBody>
        </p:sp>
        <p:sp>
          <p:nvSpPr>
            <p:cNvPr id="54281" name="Line 6"/>
            <p:cNvSpPr>
              <a:spLocks noChangeShapeType="1"/>
            </p:cNvSpPr>
            <p:nvPr/>
          </p:nvSpPr>
          <p:spPr bwMode="auto">
            <a:xfrm>
              <a:off x="8763000" y="457200"/>
              <a:ext cx="0" cy="6172200"/>
            </a:xfrm>
            <a:prstGeom prst="line">
              <a:avLst/>
            </a:prstGeom>
            <a:noFill/>
            <a:ln w="38100">
              <a:solidFill>
                <a:srgbClr val="0000FF"/>
              </a:solidFill>
              <a:round/>
              <a:headEnd/>
              <a:tailEnd/>
            </a:ln>
          </p:spPr>
          <p:txBody>
            <a:bodyPr/>
            <a:lstStyle/>
            <a:p>
              <a:endParaRPr lang="en-IN"/>
            </a:p>
          </p:txBody>
        </p:sp>
        <p:sp>
          <p:nvSpPr>
            <p:cNvPr id="54282" name="Line 7"/>
            <p:cNvSpPr>
              <a:spLocks noChangeShapeType="1"/>
            </p:cNvSpPr>
            <p:nvPr/>
          </p:nvSpPr>
          <p:spPr bwMode="auto">
            <a:xfrm>
              <a:off x="457200" y="6629400"/>
              <a:ext cx="8305800" cy="0"/>
            </a:xfrm>
            <a:prstGeom prst="line">
              <a:avLst/>
            </a:prstGeom>
            <a:noFill/>
            <a:ln w="38100">
              <a:solidFill>
                <a:srgbClr val="0000FF"/>
              </a:solidFill>
              <a:round/>
              <a:headEnd/>
              <a:tailEnd/>
            </a:ln>
          </p:spPr>
          <p:txBody>
            <a:bodyPr/>
            <a:lstStyle/>
            <a:p>
              <a:endParaRPr lang="en-IN"/>
            </a:p>
          </p:txBody>
        </p:sp>
      </p:grpSp>
      <p:sp>
        <p:nvSpPr>
          <p:cNvPr id="54278" name="Content Placeholder 10"/>
          <p:cNvSpPr>
            <a:spLocks noGrp="1"/>
          </p:cNvSpPr>
          <p:nvPr>
            <p:ph idx="1"/>
          </p:nvPr>
        </p:nvSpPr>
        <p:spPr/>
        <p:txBody>
          <a:bodyPr/>
          <a:lstStyle/>
          <a:p>
            <a:pPr eaLnBrk="1" hangingPunct="1"/>
            <a:r>
              <a:rPr lang="en-US" smtClean="0"/>
              <a:t>More detailed View</a:t>
            </a:r>
          </a:p>
        </p:txBody>
      </p:sp>
      <p:pic>
        <p:nvPicPr>
          <p:cNvPr id="10242" name="Picture 2"/>
          <p:cNvPicPr>
            <a:picLocks noChangeAspect="1" noChangeArrowheads="1"/>
          </p:cNvPicPr>
          <p:nvPr/>
        </p:nvPicPr>
        <p:blipFill>
          <a:blip r:embed="rId3"/>
          <a:srcRect/>
          <a:stretch>
            <a:fillRect/>
          </a:stretch>
        </p:blipFill>
        <p:spPr bwMode="auto">
          <a:xfrm>
            <a:off x="1071538" y="2428868"/>
            <a:ext cx="7000924" cy="4204992"/>
          </a:xfrm>
          <a:prstGeom prst="rect">
            <a:avLst/>
          </a:prstGeom>
          <a:noFill/>
          <a:ln w="9525">
            <a:noFill/>
            <a:miter lim="800000"/>
            <a:headEnd/>
            <a:tailEnd/>
          </a:ln>
          <a:effectLst/>
        </p:spPr>
      </p:pic>
    </p:spTree>
  </p:cSld>
  <p:clrMapOvr>
    <a:masterClrMapping/>
  </p:clrMapOvr>
  <p:transition spd="slow"/>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3"/>
          <p:cNvSpPr>
            <a:spLocks noChangeArrowheads="1"/>
          </p:cNvSpPr>
          <p:nvPr/>
        </p:nvSpPr>
        <p:spPr bwMode="auto">
          <a:xfrm>
            <a:off x="6553200" y="6400800"/>
            <a:ext cx="1905000" cy="457200"/>
          </a:xfrm>
          <a:prstGeom prst="rect">
            <a:avLst/>
          </a:prstGeom>
          <a:noFill/>
          <a:ln w="12700">
            <a:noFill/>
            <a:miter lim="800000"/>
            <a:headEnd/>
            <a:tailEnd/>
          </a:ln>
        </p:spPr>
        <p:txBody>
          <a:bodyPr wrap="none" lIns="90488" tIns="44450" rIns="90488" bIns="44450" anchor="ctr"/>
          <a:lstStyle/>
          <a:p>
            <a:pPr algn="r"/>
            <a:endParaRPr lang="en-US" sz="1200" b="1">
              <a:latin typeface="Calibri" pitchFamily="34" charset="0"/>
            </a:endParaRPr>
          </a:p>
        </p:txBody>
      </p:sp>
      <p:sp>
        <p:nvSpPr>
          <p:cNvPr id="54275" name="Rectangle 5"/>
          <p:cNvSpPr>
            <a:spLocks noGrp="1" noChangeArrowheads="1"/>
          </p:cNvSpPr>
          <p:nvPr>
            <p:ph type="title"/>
          </p:nvPr>
        </p:nvSpPr>
        <p:spPr>
          <a:noFill/>
        </p:spPr>
        <p:txBody>
          <a:bodyPr/>
          <a:lstStyle/>
          <a:p>
            <a:r>
              <a:rPr lang="en-US" b="0" smtClean="0"/>
              <a:t>FPGA Technology</a:t>
            </a:r>
            <a:endParaRPr lang="en-US" smtClean="0"/>
          </a:p>
        </p:txBody>
      </p:sp>
      <p:cxnSp>
        <p:nvCxnSpPr>
          <p:cNvPr id="6" name="Straight Connector 5"/>
          <p:cNvCxnSpPr/>
          <p:nvPr/>
        </p:nvCxnSpPr>
        <p:spPr>
          <a:xfrm>
            <a:off x="500063" y="1214438"/>
            <a:ext cx="7920037" cy="0"/>
          </a:xfrm>
          <a:prstGeom prst="line">
            <a:avLst/>
          </a:prstGeom>
        </p:spPr>
        <p:style>
          <a:lnRef idx="3">
            <a:schemeClr val="accent2"/>
          </a:lnRef>
          <a:fillRef idx="0">
            <a:schemeClr val="accent2"/>
          </a:fillRef>
          <a:effectRef idx="2">
            <a:schemeClr val="accent2"/>
          </a:effectRef>
          <a:fontRef idx="minor">
            <a:schemeClr val="tx1"/>
          </a:fontRef>
        </p:style>
      </p:cxnSp>
      <p:grpSp>
        <p:nvGrpSpPr>
          <p:cNvPr id="2" name="Group 8"/>
          <p:cNvGrpSpPr>
            <a:grpSpLocks/>
          </p:cNvGrpSpPr>
          <p:nvPr/>
        </p:nvGrpSpPr>
        <p:grpSpPr bwMode="auto">
          <a:xfrm>
            <a:off x="457200" y="457200"/>
            <a:ext cx="8305800" cy="6172200"/>
            <a:chOff x="457200" y="457200"/>
            <a:chExt cx="8305800" cy="6172200"/>
          </a:xfrm>
        </p:grpSpPr>
        <p:sp>
          <p:nvSpPr>
            <p:cNvPr id="54279" name="Line 5"/>
            <p:cNvSpPr>
              <a:spLocks noChangeShapeType="1"/>
            </p:cNvSpPr>
            <p:nvPr/>
          </p:nvSpPr>
          <p:spPr bwMode="auto">
            <a:xfrm>
              <a:off x="457200" y="457200"/>
              <a:ext cx="8305800" cy="0"/>
            </a:xfrm>
            <a:prstGeom prst="line">
              <a:avLst/>
            </a:prstGeom>
            <a:noFill/>
            <a:ln w="38100">
              <a:solidFill>
                <a:srgbClr val="0000FF"/>
              </a:solidFill>
              <a:round/>
              <a:headEnd/>
              <a:tailEnd/>
            </a:ln>
          </p:spPr>
          <p:txBody>
            <a:bodyPr/>
            <a:lstStyle/>
            <a:p>
              <a:endParaRPr lang="en-IN"/>
            </a:p>
          </p:txBody>
        </p:sp>
        <p:sp>
          <p:nvSpPr>
            <p:cNvPr id="54280" name="Line 4"/>
            <p:cNvSpPr>
              <a:spLocks noChangeShapeType="1"/>
            </p:cNvSpPr>
            <p:nvPr/>
          </p:nvSpPr>
          <p:spPr bwMode="auto">
            <a:xfrm>
              <a:off x="457200" y="457200"/>
              <a:ext cx="0" cy="6172200"/>
            </a:xfrm>
            <a:prstGeom prst="line">
              <a:avLst/>
            </a:prstGeom>
            <a:noFill/>
            <a:ln w="38100">
              <a:solidFill>
                <a:srgbClr val="0000FF"/>
              </a:solidFill>
              <a:round/>
              <a:headEnd/>
              <a:tailEnd/>
            </a:ln>
          </p:spPr>
          <p:txBody>
            <a:bodyPr/>
            <a:lstStyle/>
            <a:p>
              <a:endParaRPr lang="en-IN"/>
            </a:p>
          </p:txBody>
        </p:sp>
        <p:sp>
          <p:nvSpPr>
            <p:cNvPr id="54281" name="Line 6"/>
            <p:cNvSpPr>
              <a:spLocks noChangeShapeType="1"/>
            </p:cNvSpPr>
            <p:nvPr/>
          </p:nvSpPr>
          <p:spPr bwMode="auto">
            <a:xfrm>
              <a:off x="8763000" y="457200"/>
              <a:ext cx="0" cy="6172200"/>
            </a:xfrm>
            <a:prstGeom prst="line">
              <a:avLst/>
            </a:prstGeom>
            <a:noFill/>
            <a:ln w="38100">
              <a:solidFill>
                <a:srgbClr val="0000FF"/>
              </a:solidFill>
              <a:round/>
              <a:headEnd/>
              <a:tailEnd/>
            </a:ln>
          </p:spPr>
          <p:txBody>
            <a:bodyPr/>
            <a:lstStyle/>
            <a:p>
              <a:endParaRPr lang="en-IN"/>
            </a:p>
          </p:txBody>
        </p:sp>
        <p:sp>
          <p:nvSpPr>
            <p:cNvPr id="54282" name="Line 7"/>
            <p:cNvSpPr>
              <a:spLocks noChangeShapeType="1"/>
            </p:cNvSpPr>
            <p:nvPr/>
          </p:nvSpPr>
          <p:spPr bwMode="auto">
            <a:xfrm>
              <a:off x="457200" y="6629400"/>
              <a:ext cx="8305800" cy="0"/>
            </a:xfrm>
            <a:prstGeom prst="line">
              <a:avLst/>
            </a:prstGeom>
            <a:noFill/>
            <a:ln w="38100">
              <a:solidFill>
                <a:srgbClr val="0000FF"/>
              </a:solidFill>
              <a:round/>
              <a:headEnd/>
              <a:tailEnd/>
            </a:ln>
          </p:spPr>
          <p:txBody>
            <a:bodyPr/>
            <a:lstStyle/>
            <a:p>
              <a:endParaRPr lang="en-IN"/>
            </a:p>
          </p:txBody>
        </p:sp>
      </p:grpSp>
      <p:sp>
        <p:nvSpPr>
          <p:cNvPr id="54278" name="Content Placeholder 10"/>
          <p:cNvSpPr>
            <a:spLocks noGrp="1"/>
          </p:cNvSpPr>
          <p:nvPr>
            <p:ph idx="1"/>
          </p:nvPr>
        </p:nvSpPr>
        <p:spPr/>
        <p:txBody>
          <a:bodyPr/>
          <a:lstStyle/>
          <a:p>
            <a:pPr>
              <a:spcBef>
                <a:spcPct val="50000"/>
              </a:spcBef>
            </a:pPr>
            <a:r>
              <a:rPr lang="en-US" smtClean="0"/>
              <a:t>Based on the technology used for the routing of the logic blocks FPGA are divided into 4 classes.</a:t>
            </a:r>
          </a:p>
          <a:p>
            <a:pPr>
              <a:spcBef>
                <a:spcPct val="50000"/>
              </a:spcBef>
            </a:pPr>
            <a:r>
              <a:rPr lang="en-US" smtClean="0"/>
              <a:t>They are viz. Static RAM based, Antifuse based, EPROM based and FLASH based.</a:t>
            </a:r>
          </a:p>
          <a:p>
            <a:pPr>
              <a:spcBef>
                <a:spcPct val="50000"/>
              </a:spcBef>
            </a:pPr>
            <a:r>
              <a:rPr lang="en-US" smtClean="0"/>
              <a:t>Re-programmability, Speed, Density, Cost depends on the technology used in the FPGA</a:t>
            </a:r>
            <a:r>
              <a:rPr lang="en-US" sz="2800" smtClean="0"/>
              <a:t>.</a:t>
            </a:r>
          </a:p>
          <a:p>
            <a:pPr eaLnBrk="1" hangingPunct="1"/>
            <a:endParaRPr lang="en-US" smtClean="0"/>
          </a:p>
        </p:txBody>
      </p:sp>
    </p:spTree>
  </p:cSld>
  <p:clrMapOvr>
    <a:masterClrMapping/>
  </p:clrMapOvr>
  <p:transition spd="slow"/>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3"/>
          <p:cNvSpPr>
            <a:spLocks noChangeArrowheads="1"/>
          </p:cNvSpPr>
          <p:nvPr/>
        </p:nvSpPr>
        <p:spPr bwMode="auto">
          <a:xfrm>
            <a:off x="6553200" y="6400800"/>
            <a:ext cx="1905000" cy="457200"/>
          </a:xfrm>
          <a:prstGeom prst="rect">
            <a:avLst/>
          </a:prstGeom>
          <a:noFill/>
          <a:ln w="12700">
            <a:noFill/>
            <a:miter lim="800000"/>
            <a:headEnd/>
            <a:tailEnd/>
          </a:ln>
        </p:spPr>
        <p:txBody>
          <a:bodyPr wrap="none" lIns="90488" tIns="44450" rIns="90488" bIns="44450" anchor="ctr"/>
          <a:lstStyle/>
          <a:p>
            <a:pPr algn="r"/>
            <a:endParaRPr lang="en-US" sz="1200" b="1">
              <a:latin typeface="Calibri" pitchFamily="34" charset="0"/>
            </a:endParaRPr>
          </a:p>
        </p:txBody>
      </p:sp>
      <p:sp>
        <p:nvSpPr>
          <p:cNvPr id="54275" name="Rectangle 5"/>
          <p:cNvSpPr>
            <a:spLocks noGrp="1" noChangeArrowheads="1"/>
          </p:cNvSpPr>
          <p:nvPr>
            <p:ph type="title"/>
          </p:nvPr>
        </p:nvSpPr>
        <p:spPr>
          <a:noFill/>
        </p:spPr>
        <p:txBody>
          <a:bodyPr/>
          <a:lstStyle/>
          <a:p>
            <a:r>
              <a:rPr lang="en-US" b="0" smtClean="0"/>
              <a:t>Static RAM Technology</a:t>
            </a:r>
            <a:endParaRPr lang="en-US" smtClean="0"/>
          </a:p>
        </p:txBody>
      </p:sp>
      <p:cxnSp>
        <p:nvCxnSpPr>
          <p:cNvPr id="6" name="Straight Connector 5"/>
          <p:cNvCxnSpPr/>
          <p:nvPr/>
        </p:nvCxnSpPr>
        <p:spPr>
          <a:xfrm>
            <a:off x="500063" y="1214438"/>
            <a:ext cx="7920037" cy="0"/>
          </a:xfrm>
          <a:prstGeom prst="line">
            <a:avLst/>
          </a:prstGeom>
        </p:spPr>
        <p:style>
          <a:lnRef idx="3">
            <a:schemeClr val="accent2"/>
          </a:lnRef>
          <a:fillRef idx="0">
            <a:schemeClr val="accent2"/>
          </a:fillRef>
          <a:effectRef idx="2">
            <a:schemeClr val="accent2"/>
          </a:effectRef>
          <a:fontRef idx="minor">
            <a:schemeClr val="tx1"/>
          </a:fontRef>
        </p:style>
      </p:cxnSp>
      <p:grpSp>
        <p:nvGrpSpPr>
          <p:cNvPr id="2" name="Group 8"/>
          <p:cNvGrpSpPr>
            <a:grpSpLocks/>
          </p:cNvGrpSpPr>
          <p:nvPr/>
        </p:nvGrpSpPr>
        <p:grpSpPr bwMode="auto">
          <a:xfrm>
            <a:off x="457200" y="457200"/>
            <a:ext cx="8305800" cy="6172200"/>
            <a:chOff x="457200" y="457200"/>
            <a:chExt cx="8305800" cy="6172200"/>
          </a:xfrm>
        </p:grpSpPr>
        <p:sp>
          <p:nvSpPr>
            <p:cNvPr id="54279" name="Line 5"/>
            <p:cNvSpPr>
              <a:spLocks noChangeShapeType="1"/>
            </p:cNvSpPr>
            <p:nvPr/>
          </p:nvSpPr>
          <p:spPr bwMode="auto">
            <a:xfrm>
              <a:off x="457200" y="457200"/>
              <a:ext cx="8305800" cy="0"/>
            </a:xfrm>
            <a:prstGeom prst="line">
              <a:avLst/>
            </a:prstGeom>
            <a:noFill/>
            <a:ln w="38100">
              <a:solidFill>
                <a:srgbClr val="0000FF"/>
              </a:solidFill>
              <a:round/>
              <a:headEnd/>
              <a:tailEnd/>
            </a:ln>
          </p:spPr>
          <p:txBody>
            <a:bodyPr/>
            <a:lstStyle/>
            <a:p>
              <a:endParaRPr lang="en-IN"/>
            </a:p>
          </p:txBody>
        </p:sp>
        <p:sp>
          <p:nvSpPr>
            <p:cNvPr id="54280" name="Line 4"/>
            <p:cNvSpPr>
              <a:spLocks noChangeShapeType="1"/>
            </p:cNvSpPr>
            <p:nvPr/>
          </p:nvSpPr>
          <p:spPr bwMode="auto">
            <a:xfrm>
              <a:off x="457200" y="457200"/>
              <a:ext cx="0" cy="6172200"/>
            </a:xfrm>
            <a:prstGeom prst="line">
              <a:avLst/>
            </a:prstGeom>
            <a:noFill/>
            <a:ln w="38100">
              <a:solidFill>
                <a:srgbClr val="0000FF"/>
              </a:solidFill>
              <a:round/>
              <a:headEnd/>
              <a:tailEnd/>
            </a:ln>
          </p:spPr>
          <p:txBody>
            <a:bodyPr/>
            <a:lstStyle/>
            <a:p>
              <a:endParaRPr lang="en-IN"/>
            </a:p>
          </p:txBody>
        </p:sp>
        <p:sp>
          <p:nvSpPr>
            <p:cNvPr id="54281" name="Line 6"/>
            <p:cNvSpPr>
              <a:spLocks noChangeShapeType="1"/>
            </p:cNvSpPr>
            <p:nvPr/>
          </p:nvSpPr>
          <p:spPr bwMode="auto">
            <a:xfrm>
              <a:off x="8763000" y="457200"/>
              <a:ext cx="0" cy="6172200"/>
            </a:xfrm>
            <a:prstGeom prst="line">
              <a:avLst/>
            </a:prstGeom>
            <a:noFill/>
            <a:ln w="38100">
              <a:solidFill>
                <a:srgbClr val="0000FF"/>
              </a:solidFill>
              <a:round/>
              <a:headEnd/>
              <a:tailEnd/>
            </a:ln>
          </p:spPr>
          <p:txBody>
            <a:bodyPr/>
            <a:lstStyle/>
            <a:p>
              <a:endParaRPr lang="en-IN"/>
            </a:p>
          </p:txBody>
        </p:sp>
        <p:sp>
          <p:nvSpPr>
            <p:cNvPr id="54282" name="Line 7"/>
            <p:cNvSpPr>
              <a:spLocks noChangeShapeType="1"/>
            </p:cNvSpPr>
            <p:nvPr/>
          </p:nvSpPr>
          <p:spPr bwMode="auto">
            <a:xfrm>
              <a:off x="457200" y="6629400"/>
              <a:ext cx="8305800" cy="0"/>
            </a:xfrm>
            <a:prstGeom prst="line">
              <a:avLst/>
            </a:prstGeom>
            <a:noFill/>
            <a:ln w="38100">
              <a:solidFill>
                <a:srgbClr val="0000FF"/>
              </a:solidFill>
              <a:round/>
              <a:headEnd/>
              <a:tailEnd/>
            </a:ln>
          </p:spPr>
          <p:txBody>
            <a:bodyPr/>
            <a:lstStyle/>
            <a:p>
              <a:endParaRPr lang="en-IN"/>
            </a:p>
          </p:txBody>
        </p:sp>
      </p:grpSp>
      <p:sp>
        <p:nvSpPr>
          <p:cNvPr id="54278" name="Content Placeholder 10"/>
          <p:cNvSpPr>
            <a:spLocks noGrp="1"/>
          </p:cNvSpPr>
          <p:nvPr>
            <p:ph idx="1"/>
          </p:nvPr>
        </p:nvSpPr>
        <p:spPr/>
        <p:txBody>
          <a:bodyPr>
            <a:normAutofit fontScale="85000" lnSpcReduction="10000"/>
          </a:bodyPr>
          <a:lstStyle/>
          <a:p>
            <a:pPr algn="just"/>
            <a:r>
              <a:rPr lang="en-US" dirty="0" smtClean="0"/>
              <a:t>In the Static RAM FPGA programmable connections are made using pass transistors, transmission gates, or multiplexers that are controlled by SRAM cells.</a:t>
            </a:r>
          </a:p>
          <a:p>
            <a:pPr algn="just"/>
            <a:r>
              <a:rPr lang="en-US" dirty="0" smtClean="0"/>
              <a:t>The main feature of this technology is that it allows fast in-circuit reconfiguration.</a:t>
            </a:r>
          </a:p>
          <a:p>
            <a:pPr algn="just"/>
            <a:r>
              <a:rPr lang="en-US" dirty="0" smtClean="0"/>
              <a:t>The FPGA can either actively read its configuration data out of external serial or byte-parallel PROM or the configuration data can be written into the FPGA. </a:t>
            </a:r>
          </a:p>
          <a:p>
            <a:pPr algn="just"/>
            <a:r>
              <a:rPr lang="en-US" dirty="0" smtClean="0"/>
              <a:t>The FPGA can be programmed an unlimited number of times and supports system clock rates of up to 100 MHz </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4278">
                                            <p:txEl>
                                              <p:pRg st="0" end="0"/>
                                            </p:txEl>
                                          </p:spTgt>
                                        </p:tgtEl>
                                        <p:attrNameLst>
                                          <p:attrName>style.visibility</p:attrName>
                                        </p:attrNameLst>
                                      </p:cBhvr>
                                      <p:to>
                                        <p:strVal val="visible"/>
                                      </p:to>
                                    </p:set>
                                    <p:anim calcmode="lin" valueType="num">
                                      <p:cBhvr additive="base">
                                        <p:cTn id="7" dur="500" fill="hold"/>
                                        <p:tgtEl>
                                          <p:spTgt spid="54278">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427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54278">
                                            <p:txEl>
                                              <p:pRg st="1" end="1"/>
                                            </p:txEl>
                                          </p:spTgt>
                                        </p:tgtEl>
                                        <p:attrNameLst>
                                          <p:attrName>style.visibility</p:attrName>
                                        </p:attrNameLst>
                                      </p:cBhvr>
                                      <p:to>
                                        <p:strVal val="visible"/>
                                      </p:to>
                                    </p:set>
                                    <p:anim calcmode="lin" valueType="num">
                                      <p:cBhvr additive="base">
                                        <p:cTn id="13" dur="500" fill="hold"/>
                                        <p:tgtEl>
                                          <p:spTgt spid="54278">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4278">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54278">
                                            <p:txEl>
                                              <p:pRg st="2" end="2"/>
                                            </p:txEl>
                                          </p:spTgt>
                                        </p:tgtEl>
                                        <p:attrNameLst>
                                          <p:attrName>style.visibility</p:attrName>
                                        </p:attrNameLst>
                                      </p:cBhvr>
                                      <p:to>
                                        <p:strVal val="visible"/>
                                      </p:to>
                                    </p:set>
                                    <p:anim calcmode="lin" valueType="num">
                                      <p:cBhvr additive="base">
                                        <p:cTn id="19" dur="500" fill="hold"/>
                                        <p:tgtEl>
                                          <p:spTgt spid="54278">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4278">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54278">
                                            <p:txEl>
                                              <p:pRg st="3" end="3"/>
                                            </p:txEl>
                                          </p:spTgt>
                                        </p:tgtEl>
                                        <p:attrNameLst>
                                          <p:attrName>style.visibility</p:attrName>
                                        </p:attrNameLst>
                                      </p:cBhvr>
                                      <p:to>
                                        <p:strVal val="visible"/>
                                      </p:to>
                                    </p:set>
                                    <p:anim calcmode="lin" valueType="num">
                                      <p:cBhvr additive="base">
                                        <p:cTn id="25" dur="500" fill="hold"/>
                                        <p:tgtEl>
                                          <p:spTgt spid="54278">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54278">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3"/>
          <p:cNvSpPr>
            <a:spLocks noChangeArrowheads="1"/>
          </p:cNvSpPr>
          <p:nvPr/>
        </p:nvSpPr>
        <p:spPr bwMode="auto">
          <a:xfrm>
            <a:off x="6553200" y="6400800"/>
            <a:ext cx="1905000" cy="457200"/>
          </a:xfrm>
          <a:prstGeom prst="rect">
            <a:avLst/>
          </a:prstGeom>
          <a:noFill/>
          <a:ln w="12700">
            <a:noFill/>
            <a:miter lim="800000"/>
            <a:headEnd/>
            <a:tailEnd/>
          </a:ln>
        </p:spPr>
        <p:txBody>
          <a:bodyPr wrap="none" lIns="90488" tIns="44450" rIns="90488" bIns="44450" anchor="ctr"/>
          <a:lstStyle/>
          <a:p>
            <a:pPr algn="r"/>
            <a:endParaRPr lang="en-US" sz="1200" b="1">
              <a:latin typeface="Calibri" pitchFamily="34" charset="0"/>
            </a:endParaRPr>
          </a:p>
        </p:txBody>
      </p:sp>
      <p:sp>
        <p:nvSpPr>
          <p:cNvPr id="54275" name="Rectangle 5"/>
          <p:cNvSpPr>
            <a:spLocks noGrp="1" noChangeArrowheads="1"/>
          </p:cNvSpPr>
          <p:nvPr>
            <p:ph type="title"/>
          </p:nvPr>
        </p:nvSpPr>
        <p:spPr>
          <a:noFill/>
        </p:spPr>
        <p:txBody>
          <a:bodyPr/>
          <a:lstStyle/>
          <a:p>
            <a:r>
              <a:rPr lang="en-US" b="0" smtClean="0"/>
              <a:t>Anti-Fuse Technology </a:t>
            </a:r>
            <a:endParaRPr lang="en-US" smtClean="0"/>
          </a:p>
        </p:txBody>
      </p:sp>
      <p:cxnSp>
        <p:nvCxnSpPr>
          <p:cNvPr id="6" name="Straight Connector 5"/>
          <p:cNvCxnSpPr/>
          <p:nvPr/>
        </p:nvCxnSpPr>
        <p:spPr>
          <a:xfrm>
            <a:off x="500063" y="1214438"/>
            <a:ext cx="7920037" cy="0"/>
          </a:xfrm>
          <a:prstGeom prst="line">
            <a:avLst/>
          </a:prstGeom>
        </p:spPr>
        <p:style>
          <a:lnRef idx="3">
            <a:schemeClr val="accent2"/>
          </a:lnRef>
          <a:fillRef idx="0">
            <a:schemeClr val="accent2"/>
          </a:fillRef>
          <a:effectRef idx="2">
            <a:schemeClr val="accent2"/>
          </a:effectRef>
          <a:fontRef idx="minor">
            <a:schemeClr val="tx1"/>
          </a:fontRef>
        </p:style>
      </p:cxnSp>
      <p:grpSp>
        <p:nvGrpSpPr>
          <p:cNvPr id="2" name="Group 8"/>
          <p:cNvGrpSpPr>
            <a:grpSpLocks/>
          </p:cNvGrpSpPr>
          <p:nvPr/>
        </p:nvGrpSpPr>
        <p:grpSpPr bwMode="auto">
          <a:xfrm>
            <a:off x="457200" y="457200"/>
            <a:ext cx="8305800" cy="6172200"/>
            <a:chOff x="457200" y="457200"/>
            <a:chExt cx="8305800" cy="6172200"/>
          </a:xfrm>
        </p:grpSpPr>
        <p:sp>
          <p:nvSpPr>
            <p:cNvPr id="54279" name="Line 5"/>
            <p:cNvSpPr>
              <a:spLocks noChangeShapeType="1"/>
            </p:cNvSpPr>
            <p:nvPr/>
          </p:nvSpPr>
          <p:spPr bwMode="auto">
            <a:xfrm>
              <a:off x="457200" y="457200"/>
              <a:ext cx="8305800" cy="0"/>
            </a:xfrm>
            <a:prstGeom prst="line">
              <a:avLst/>
            </a:prstGeom>
            <a:noFill/>
            <a:ln w="38100">
              <a:solidFill>
                <a:srgbClr val="0000FF"/>
              </a:solidFill>
              <a:round/>
              <a:headEnd/>
              <a:tailEnd/>
            </a:ln>
          </p:spPr>
          <p:txBody>
            <a:bodyPr/>
            <a:lstStyle/>
            <a:p>
              <a:endParaRPr lang="en-IN"/>
            </a:p>
          </p:txBody>
        </p:sp>
        <p:sp>
          <p:nvSpPr>
            <p:cNvPr id="54280" name="Line 4"/>
            <p:cNvSpPr>
              <a:spLocks noChangeShapeType="1"/>
            </p:cNvSpPr>
            <p:nvPr/>
          </p:nvSpPr>
          <p:spPr bwMode="auto">
            <a:xfrm>
              <a:off x="457200" y="457200"/>
              <a:ext cx="0" cy="6172200"/>
            </a:xfrm>
            <a:prstGeom prst="line">
              <a:avLst/>
            </a:prstGeom>
            <a:noFill/>
            <a:ln w="38100">
              <a:solidFill>
                <a:srgbClr val="0000FF"/>
              </a:solidFill>
              <a:round/>
              <a:headEnd/>
              <a:tailEnd/>
            </a:ln>
          </p:spPr>
          <p:txBody>
            <a:bodyPr/>
            <a:lstStyle/>
            <a:p>
              <a:endParaRPr lang="en-IN"/>
            </a:p>
          </p:txBody>
        </p:sp>
        <p:sp>
          <p:nvSpPr>
            <p:cNvPr id="54281" name="Line 6"/>
            <p:cNvSpPr>
              <a:spLocks noChangeShapeType="1"/>
            </p:cNvSpPr>
            <p:nvPr/>
          </p:nvSpPr>
          <p:spPr bwMode="auto">
            <a:xfrm>
              <a:off x="8763000" y="457200"/>
              <a:ext cx="0" cy="6172200"/>
            </a:xfrm>
            <a:prstGeom prst="line">
              <a:avLst/>
            </a:prstGeom>
            <a:noFill/>
            <a:ln w="38100">
              <a:solidFill>
                <a:srgbClr val="0000FF"/>
              </a:solidFill>
              <a:round/>
              <a:headEnd/>
              <a:tailEnd/>
            </a:ln>
          </p:spPr>
          <p:txBody>
            <a:bodyPr/>
            <a:lstStyle/>
            <a:p>
              <a:endParaRPr lang="en-IN"/>
            </a:p>
          </p:txBody>
        </p:sp>
        <p:sp>
          <p:nvSpPr>
            <p:cNvPr id="54282" name="Line 7"/>
            <p:cNvSpPr>
              <a:spLocks noChangeShapeType="1"/>
            </p:cNvSpPr>
            <p:nvPr/>
          </p:nvSpPr>
          <p:spPr bwMode="auto">
            <a:xfrm>
              <a:off x="457200" y="6629400"/>
              <a:ext cx="8305800" cy="0"/>
            </a:xfrm>
            <a:prstGeom prst="line">
              <a:avLst/>
            </a:prstGeom>
            <a:noFill/>
            <a:ln w="38100">
              <a:solidFill>
                <a:srgbClr val="0000FF"/>
              </a:solidFill>
              <a:round/>
              <a:headEnd/>
              <a:tailEnd/>
            </a:ln>
          </p:spPr>
          <p:txBody>
            <a:bodyPr/>
            <a:lstStyle/>
            <a:p>
              <a:endParaRPr lang="en-IN"/>
            </a:p>
          </p:txBody>
        </p:sp>
      </p:grpSp>
      <p:sp>
        <p:nvSpPr>
          <p:cNvPr id="54278" name="Content Placeholder 10"/>
          <p:cNvSpPr>
            <a:spLocks noGrp="1"/>
          </p:cNvSpPr>
          <p:nvPr>
            <p:ph idx="1"/>
          </p:nvPr>
        </p:nvSpPr>
        <p:spPr>
          <a:xfrm>
            <a:off x="500034" y="4286257"/>
            <a:ext cx="8229600" cy="1714512"/>
          </a:xfrm>
        </p:spPr>
        <p:txBody>
          <a:bodyPr/>
          <a:lstStyle/>
          <a:p>
            <a:pPr algn="just"/>
            <a:r>
              <a:rPr lang="en-US" dirty="0" smtClean="0"/>
              <a:t>An anti-fuse resides in a high-impedance state; and can be programmed into low impedance or "fused" state.</a:t>
            </a:r>
          </a:p>
        </p:txBody>
      </p:sp>
      <p:pic>
        <p:nvPicPr>
          <p:cNvPr id="11" name="Picture 4" descr="E:\harshad\doc\FPGA ARCHITEUCTURE\net_presentation\antifuse1.gif"/>
          <p:cNvPicPr>
            <a:picLocks noChangeAspect="1" noChangeArrowheads="1"/>
          </p:cNvPicPr>
          <p:nvPr/>
        </p:nvPicPr>
        <p:blipFill>
          <a:blip r:embed="rId3"/>
          <a:srcRect/>
          <a:stretch>
            <a:fillRect/>
          </a:stretch>
        </p:blipFill>
        <p:spPr bwMode="auto">
          <a:xfrm>
            <a:off x="2571736" y="1428736"/>
            <a:ext cx="3929090" cy="2482680"/>
          </a:xfrm>
          <a:prstGeom prst="rect">
            <a:avLst/>
          </a:prstGeom>
          <a:noFill/>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4278">
                                            <p:txEl>
                                              <p:pRg st="0" end="0"/>
                                            </p:txEl>
                                          </p:spTgt>
                                        </p:tgtEl>
                                        <p:attrNameLst>
                                          <p:attrName>style.visibility</p:attrName>
                                        </p:attrNameLst>
                                      </p:cBhvr>
                                      <p:to>
                                        <p:strVal val="visible"/>
                                      </p:to>
                                    </p:set>
                                    <p:anim calcmode="lin" valueType="num">
                                      <p:cBhvr additive="base">
                                        <p:cTn id="7" dur="500" fill="hold"/>
                                        <p:tgtEl>
                                          <p:spTgt spid="54278">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4278">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3"/>
          <p:cNvSpPr>
            <a:spLocks noChangeArrowheads="1"/>
          </p:cNvSpPr>
          <p:nvPr/>
        </p:nvSpPr>
        <p:spPr bwMode="auto">
          <a:xfrm>
            <a:off x="6553200" y="6400800"/>
            <a:ext cx="1905000" cy="457200"/>
          </a:xfrm>
          <a:prstGeom prst="rect">
            <a:avLst/>
          </a:prstGeom>
          <a:noFill/>
          <a:ln w="12700">
            <a:noFill/>
            <a:miter lim="800000"/>
            <a:headEnd/>
            <a:tailEnd/>
          </a:ln>
        </p:spPr>
        <p:txBody>
          <a:bodyPr wrap="none" lIns="90488" tIns="44450" rIns="90488" bIns="44450" anchor="ctr"/>
          <a:lstStyle/>
          <a:p>
            <a:pPr algn="r"/>
            <a:endParaRPr lang="en-US" sz="1200" b="1">
              <a:latin typeface="Calibri" pitchFamily="34" charset="0"/>
            </a:endParaRPr>
          </a:p>
        </p:txBody>
      </p:sp>
      <p:sp>
        <p:nvSpPr>
          <p:cNvPr id="54275" name="Rectangle 5"/>
          <p:cNvSpPr>
            <a:spLocks noGrp="1" noChangeArrowheads="1"/>
          </p:cNvSpPr>
          <p:nvPr>
            <p:ph type="title"/>
          </p:nvPr>
        </p:nvSpPr>
        <p:spPr>
          <a:noFill/>
        </p:spPr>
        <p:txBody>
          <a:bodyPr/>
          <a:lstStyle/>
          <a:p>
            <a:r>
              <a:rPr lang="en-US" b="0" smtClean="0"/>
              <a:t>Anti-Fuse Technology </a:t>
            </a:r>
            <a:endParaRPr lang="en-US" smtClean="0"/>
          </a:p>
        </p:txBody>
      </p:sp>
      <p:cxnSp>
        <p:nvCxnSpPr>
          <p:cNvPr id="6" name="Straight Connector 5"/>
          <p:cNvCxnSpPr/>
          <p:nvPr/>
        </p:nvCxnSpPr>
        <p:spPr>
          <a:xfrm>
            <a:off x="500063" y="1214438"/>
            <a:ext cx="7920037" cy="0"/>
          </a:xfrm>
          <a:prstGeom prst="line">
            <a:avLst/>
          </a:prstGeom>
        </p:spPr>
        <p:style>
          <a:lnRef idx="3">
            <a:schemeClr val="accent2"/>
          </a:lnRef>
          <a:fillRef idx="0">
            <a:schemeClr val="accent2"/>
          </a:fillRef>
          <a:effectRef idx="2">
            <a:schemeClr val="accent2"/>
          </a:effectRef>
          <a:fontRef idx="minor">
            <a:schemeClr val="tx1"/>
          </a:fontRef>
        </p:style>
      </p:cxnSp>
      <p:grpSp>
        <p:nvGrpSpPr>
          <p:cNvPr id="2" name="Group 8"/>
          <p:cNvGrpSpPr>
            <a:grpSpLocks/>
          </p:cNvGrpSpPr>
          <p:nvPr/>
        </p:nvGrpSpPr>
        <p:grpSpPr bwMode="auto">
          <a:xfrm>
            <a:off x="457200" y="457200"/>
            <a:ext cx="8305800" cy="6172200"/>
            <a:chOff x="457200" y="457200"/>
            <a:chExt cx="8305800" cy="6172200"/>
          </a:xfrm>
        </p:grpSpPr>
        <p:sp>
          <p:nvSpPr>
            <p:cNvPr id="54279" name="Line 5"/>
            <p:cNvSpPr>
              <a:spLocks noChangeShapeType="1"/>
            </p:cNvSpPr>
            <p:nvPr/>
          </p:nvSpPr>
          <p:spPr bwMode="auto">
            <a:xfrm>
              <a:off x="457200" y="457200"/>
              <a:ext cx="8305800" cy="0"/>
            </a:xfrm>
            <a:prstGeom prst="line">
              <a:avLst/>
            </a:prstGeom>
            <a:noFill/>
            <a:ln w="38100">
              <a:solidFill>
                <a:srgbClr val="0000FF"/>
              </a:solidFill>
              <a:round/>
              <a:headEnd/>
              <a:tailEnd/>
            </a:ln>
          </p:spPr>
          <p:txBody>
            <a:bodyPr/>
            <a:lstStyle/>
            <a:p>
              <a:endParaRPr lang="en-IN"/>
            </a:p>
          </p:txBody>
        </p:sp>
        <p:sp>
          <p:nvSpPr>
            <p:cNvPr id="54280" name="Line 4"/>
            <p:cNvSpPr>
              <a:spLocks noChangeShapeType="1"/>
            </p:cNvSpPr>
            <p:nvPr/>
          </p:nvSpPr>
          <p:spPr bwMode="auto">
            <a:xfrm>
              <a:off x="457200" y="457200"/>
              <a:ext cx="0" cy="6172200"/>
            </a:xfrm>
            <a:prstGeom prst="line">
              <a:avLst/>
            </a:prstGeom>
            <a:noFill/>
            <a:ln w="38100">
              <a:solidFill>
                <a:srgbClr val="0000FF"/>
              </a:solidFill>
              <a:round/>
              <a:headEnd/>
              <a:tailEnd/>
            </a:ln>
          </p:spPr>
          <p:txBody>
            <a:bodyPr/>
            <a:lstStyle/>
            <a:p>
              <a:endParaRPr lang="en-IN"/>
            </a:p>
          </p:txBody>
        </p:sp>
        <p:sp>
          <p:nvSpPr>
            <p:cNvPr id="54281" name="Line 6"/>
            <p:cNvSpPr>
              <a:spLocks noChangeShapeType="1"/>
            </p:cNvSpPr>
            <p:nvPr/>
          </p:nvSpPr>
          <p:spPr bwMode="auto">
            <a:xfrm>
              <a:off x="8763000" y="457200"/>
              <a:ext cx="0" cy="6172200"/>
            </a:xfrm>
            <a:prstGeom prst="line">
              <a:avLst/>
            </a:prstGeom>
            <a:noFill/>
            <a:ln w="38100">
              <a:solidFill>
                <a:srgbClr val="0000FF"/>
              </a:solidFill>
              <a:round/>
              <a:headEnd/>
              <a:tailEnd/>
            </a:ln>
          </p:spPr>
          <p:txBody>
            <a:bodyPr/>
            <a:lstStyle/>
            <a:p>
              <a:endParaRPr lang="en-IN"/>
            </a:p>
          </p:txBody>
        </p:sp>
        <p:sp>
          <p:nvSpPr>
            <p:cNvPr id="54282" name="Line 7"/>
            <p:cNvSpPr>
              <a:spLocks noChangeShapeType="1"/>
            </p:cNvSpPr>
            <p:nvPr/>
          </p:nvSpPr>
          <p:spPr bwMode="auto">
            <a:xfrm>
              <a:off x="457200" y="6629400"/>
              <a:ext cx="8305800" cy="0"/>
            </a:xfrm>
            <a:prstGeom prst="line">
              <a:avLst/>
            </a:prstGeom>
            <a:noFill/>
            <a:ln w="38100">
              <a:solidFill>
                <a:srgbClr val="0000FF"/>
              </a:solidFill>
              <a:round/>
              <a:headEnd/>
              <a:tailEnd/>
            </a:ln>
          </p:spPr>
          <p:txBody>
            <a:bodyPr/>
            <a:lstStyle/>
            <a:p>
              <a:endParaRPr lang="en-IN"/>
            </a:p>
          </p:txBody>
        </p:sp>
      </p:grpSp>
      <p:sp>
        <p:nvSpPr>
          <p:cNvPr id="54278" name="Content Placeholder 10"/>
          <p:cNvSpPr>
            <a:spLocks noGrp="1"/>
          </p:cNvSpPr>
          <p:nvPr>
            <p:ph idx="1"/>
          </p:nvPr>
        </p:nvSpPr>
        <p:spPr/>
        <p:txBody>
          <a:bodyPr/>
          <a:lstStyle/>
          <a:p>
            <a:r>
              <a:rPr lang="en-US" dirty="0" smtClean="0"/>
              <a:t>The link is created by melting the thin isolating dielectric between 2 metal layers.</a:t>
            </a:r>
          </a:p>
          <a:p>
            <a:r>
              <a:rPr lang="en-US" dirty="0" smtClean="0"/>
              <a:t>Only few links needed to be programmed. </a:t>
            </a:r>
          </a:p>
          <a:p>
            <a:pPr>
              <a:buFontTx/>
              <a:buNone/>
            </a:pPr>
            <a:r>
              <a:rPr lang="en-US" dirty="0" smtClean="0"/>
              <a:t>   ( e.g. 2% - 4% in a FPGA)</a:t>
            </a:r>
          </a:p>
          <a:p>
            <a:r>
              <a:rPr lang="en-US" dirty="0" smtClean="0"/>
              <a:t>A less expensive than the RAM technology, this device is a program once device. </a:t>
            </a:r>
          </a:p>
          <a:p>
            <a:pPr eaLnBrk="1" hangingPunct="1"/>
            <a:endParaRPr lang="en-US" dirty="0" smtClean="0"/>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4278">
                                            <p:txEl>
                                              <p:pRg st="0" end="0"/>
                                            </p:txEl>
                                          </p:spTgt>
                                        </p:tgtEl>
                                        <p:attrNameLst>
                                          <p:attrName>style.visibility</p:attrName>
                                        </p:attrNameLst>
                                      </p:cBhvr>
                                      <p:to>
                                        <p:strVal val="visible"/>
                                      </p:to>
                                    </p:set>
                                    <p:anim calcmode="lin" valueType="num">
                                      <p:cBhvr additive="base">
                                        <p:cTn id="7" dur="500" fill="hold"/>
                                        <p:tgtEl>
                                          <p:spTgt spid="54278">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427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54278">
                                            <p:txEl>
                                              <p:pRg st="1" end="1"/>
                                            </p:txEl>
                                          </p:spTgt>
                                        </p:tgtEl>
                                        <p:attrNameLst>
                                          <p:attrName>style.visibility</p:attrName>
                                        </p:attrNameLst>
                                      </p:cBhvr>
                                      <p:to>
                                        <p:strVal val="visible"/>
                                      </p:to>
                                    </p:set>
                                    <p:anim calcmode="lin" valueType="num">
                                      <p:cBhvr additive="base">
                                        <p:cTn id="13" dur="500" fill="hold"/>
                                        <p:tgtEl>
                                          <p:spTgt spid="54278">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4278">
                                            <p:txEl>
                                              <p:pRg st="1" end="1"/>
                                            </p:txEl>
                                          </p:spTgt>
                                        </p:tgtEl>
                                        <p:attrNameLst>
                                          <p:attrName>ppt_y</p:attrName>
                                        </p:attrNameLst>
                                      </p:cBhvr>
                                      <p:tavLst>
                                        <p:tav tm="0">
                                          <p:val>
                                            <p:strVal val="#ppt_y"/>
                                          </p:val>
                                        </p:tav>
                                        <p:tav tm="100000">
                                          <p:val>
                                            <p:strVal val="#ppt_y"/>
                                          </p:val>
                                        </p:tav>
                                      </p:tavLst>
                                    </p:anim>
                                  </p:childTnLst>
                                </p:cTn>
                              </p:par>
                              <p:par>
                                <p:cTn id="15" presetID="2" presetClass="entr" presetSubtype="8" fill="hold" nodeType="withEffect">
                                  <p:stCondLst>
                                    <p:cond delay="0"/>
                                  </p:stCondLst>
                                  <p:childTnLst>
                                    <p:set>
                                      <p:cBhvr>
                                        <p:cTn id="16" dur="1" fill="hold">
                                          <p:stCondLst>
                                            <p:cond delay="0"/>
                                          </p:stCondLst>
                                        </p:cTn>
                                        <p:tgtEl>
                                          <p:spTgt spid="54278">
                                            <p:txEl>
                                              <p:pRg st="2" end="2"/>
                                            </p:txEl>
                                          </p:spTgt>
                                        </p:tgtEl>
                                        <p:attrNameLst>
                                          <p:attrName>style.visibility</p:attrName>
                                        </p:attrNameLst>
                                      </p:cBhvr>
                                      <p:to>
                                        <p:strVal val="visible"/>
                                      </p:to>
                                    </p:set>
                                    <p:anim calcmode="lin" valueType="num">
                                      <p:cBhvr additive="base">
                                        <p:cTn id="17" dur="500" fill="hold"/>
                                        <p:tgtEl>
                                          <p:spTgt spid="54278">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54278">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nodeType="clickEffect">
                                  <p:stCondLst>
                                    <p:cond delay="0"/>
                                  </p:stCondLst>
                                  <p:childTnLst>
                                    <p:set>
                                      <p:cBhvr>
                                        <p:cTn id="22" dur="1" fill="hold">
                                          <p:stCondLst>
                                            <p:cond delay="0"/>
                                          </p:stCondLst>
                                        </p:cTn>
                                        <p:tgtEl>
                                          <p:spTgt spid="54278">
                                            <p:txEl>
                                              <p:pRg st="3" end="3"/>
                                            </p:txEl>
                                          </p:spTgt>
                                        </p:tgtEl>
                                        <p:attrNameLst>
                                          <p:attrName>style.visibility</p:attrName>
                                        </p:attrNameLst>
                                      </p:cBhvr>
                                      <p:to>
                                        <p:strVal val="visible"/>
                                      </p:to>
                                    </p:set>
                                    <p:anim calcmode="lin" valueType="num">
                                      <p:cBhvr additive="base">
                                        <p:cTn id="23" dur="500" fill="hold"/>
                                        <p:tgtEl>
                                          <p:spTgt spid="54278">
                                            <p:txEl>
                                              <p:pRg st="3" end="3"/>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54278">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3"/>
          <p:cNvSpPr>
            <a:spLocks noChangeArrowheads="1"/>
          </p:cNvSpPr>
          <p:nvPr/>
        </p:nvSpPr>
        <p:spPr bwMode="auto">
          <a:xfrm>
            <a:off x="6553200" y="6400800"/>
            <a:ext cx="1905000" cy="457200"/>
          </a:xfrm>
          <a:prstGeom prst="rect">
            <a:avLst/>
          </a:prstGeom>
          <a:noFill/>
          <a:ln w="12700">
            <a:noFill/>
            <a:miter lim="800000"/>
            <a:headEnd/>
            <a:tailEnd/>
          </a:ln>
        </p:spPr>
        <p:txBody>
          <a:bodyPr wrap="none" lIns="90488" tIns="44450" rIns="90488" bIns="44450" anchor="ctr"/>
          <a:lstStyle/>
          <a:p>
            <a:pPr algn="r"/>
            <a:endParaRPr lang="en-US" sz="1200" b="1">
              <a:latin typeface="Calibri" pitchFamily="34" charset="0"/>
            </a:endParaRPr>
          </a:p>
        </p:txBody>
      </p:sp>
      <p:sp>
        <p:nvSpPr>
          <p:cNvPr id="54275" name="Rectangle 5"/>
          <p:cNvSpPr>
            <a:spLocks noGrp="1" noChangeArrowheads="1"/>
          </p:cNvSpPr>
          <p:nvPr>
            <p:ph type="title"/>
          </p:nvPr>
        </p:nvSpPr>
        <p:spPr>
          <a:noFill/>
        </p:spPr>
        <p:txBody>
          <a:bodyPr/>
          <a:lstStyle/>
          <a:p>
            <a:r>
              <a:rPr lang="en-US" b="0" smtClean="0"/>
              <a:t>Advantages of Reconfiguration</a:t>
            </a:r>
            <a:endParaRPr lang="en-US" smtClean="0"/>
          </a:p>
        </p:txBody>
      </p:sp>
      <p:cxnSp>
        <p:nvCxnSpPr>
          <p:cNvPr id="6" name="Straight Connector 5"/>
          <p:cNvCxnSpPr/>
          <p:nvPr/>
        </p:nvCxnSpPr>
        <p:spPr>
          <a:xfrm>
            <a:off x="500063" y="1214438"/>
            <a:ext cx="7920037" cy="0"/>
          </a:xfrm>
          <a:prstGeom prst="line">
            <a:avLst/>
          </a:prstGeom>
        </p:spPr>
        <p:style>
          <a:lnRef idx="3">
            <a:schemeClr val="accent2"/>
          </a:lnRef>
          <a:fillRef idx="0">
            <a:schemeClr val="accent2"/>
          </a:fillRef>
          <a:effectRef idx="2">
            <a:schemeClr val="accent2"/>
          </a:effectRef>
          <a:fontRef idx="minor">
            <a:schemeClr val="tx1"/>
          </a:fontRef>
        </p:style>
      </p:cxnSp>
      <p:grpSp>
        <p:nvGrpSpPr>
          <p:cNvPr id="2" name="Group 8"/>
          <p:cNvGrpSpPr>
            <a:grpSpLocks/>
          </p:cNvGrpSpPr>
          <p:nvPr/>
        </p:nvGrpSpPr>
        <p:grpSpPr bwMode="auto">
          <a:xfrm>
            <a:off x="457200" y="457200"/>
            <a:ext cx="8305800" cy="6172200"/>
            <a:chOff x="457200" y="457200"/>
            <a:chExt cx="8305800" cy="6172200"/>
          </a:xfrm>
        </p:grpSpPr>
        <p:sp>
          <p:nvSpPr>
            <p:cNvPr id="54279" name="Line 5"/>
            <p:cNvSpPr>
              <a:spLocks noChangeShapeType="1"/>
            </p:cNvSpPr>
            <p:nvPr/>
          </p:nvSpPr>
          <p:spPr bwMode="auto">
            <a:xfrm>
              <a:off x="457200" y="457200"/>
              <a:ext cx="8305800" cy="0"/>
            </a:xfrm>
            <a:prstGeom prst="line">
              <a:avLst/>
            </a:prstGeom>
            <a:noFill/>
            <a:ln w="38100">
              <a:solidFill>
                <a:srgbClr val="0000FF"/>
              </a:solidFill>
              <a:round/>
              <a:headEnd/>
              <a:tailEnd/>
            </a:ln>
          </p:spPr>
          <p:txBody>
            <a:bodyPr/>
            <a:lstStyle/>
            <a:p>
              <a:endParaRPr lang="en-IN"/>
            </a:p>
          </p:txBody>
        </p:sp>
        <p:sp>
          <p:nvSpPr>
            <p:cNvPr id="54280" name="Line 4"/>
            <p:cNvSpPr>
              <a:spLocks noChangeShapeType="1"/>
            </p:cNvSpPr>
            <p:nvPr/>
          </p:nvSpPr>
          <p:spPr bwMode="auto">
            <a:xfrm>
              <a:off x="457200" y="457200"/>
              <a:ext cx="0" cy="6172200"/>
            </a:xfrm>
            <a:prstGeom prst="line">
              <a:avLst/>
            </a:prstGeom>
            <a:noFill/>
            <a:ln w="38100">
              <a:solidFill>
                <a:srgbClr val="0000FF"/>
              </a:solidFill>
              <a:round/>
              <a:headEnd/>
              <a:tailEnd/>
            </a:ln>
          </p:spPr>
          <p:txBody>
            <a:bodyPr/>
            <a:lstStyle/>
            <a:p>
              <a:endParaRPr lang="en-IN"/>
            </a:p>
          </p:txBody>
        </p:sp>
        <p:sp>
          <p:nvSpPr>
            <p:cNvPr id="54281" name="Line 6"/>
            <p:cNvSpPr>
              <a:spLocks noChangeShapeType="1"/>
            </p:cNvSpPr>
            <p:nvPr/>
          </p:nvSpPr>
          <p:spPr bwMode="auto">
            <a:xfrm>
              <a:off x="8763000" y="457200"/>
              <a:ext cx="0" cy="6172200"/>
            </a:xfrm>
            <a:prstGeom prst="line">
              <a:avLst/>
            </a:prstGeom>
            <a:noFill/>
            <a:ln w="38100">
              <a:solidFill>
                <a:srgbClr val="0000FF"/>
              </a:solidFill>
              <a:round/>
              <a:headEnd/>
              <a:tailEnd/>
            </a:ln>
          </p:spPr>
          <p:txBody>
            <a:bodyPr/>
            <a:lstStyle/>
            <a:p>
              <a:endParaRPr lang="en-IN"/>
            </a:p>
          </p:txBody>
        </p:sp>
        <p:sp>
          <p:nvSpPr>
            <p:cNvPr id="54282" name="Line 7"/>
            <p:cNvSpPr>
              <a:spLocks noChangeShapeType="1"/>
            </p:cNvSpPr>
            <p:nvPr/>
          </p:nvSpPr>
          <p:spPr bwMode="auto">
            <a:xfrm>
              <a:off x="457200" y="6629400"/>
              <a:ext cx="8305800" cy="0"/>
            </a:xfrm>
            <a:prstGeom prst="line">
              <a:avLst/>
            </a:prstGeom>
            <a:noFill/>
            <a:ln w="38100">
              <a:solidFill>
                <a:srgbClr val="0000FF"/>
              </a:solidFill>
              <a:round/>
              <a:headEnd/>
              <a:tailEnd/>
            </a:ln>
          </p:spPr>
          <p:txBody>
            <a:bodyPr/>
            <a:lstStyle/>
            <a:p>
              <a:endParaRPr lang="en-IN"/>
            </a:p>
          </p:txBody>
        </p:sp>
      </p:grpSp>
      <p:sp>
        <p:nvSpPr>
          <p:cNvPr id="54278" name="Content Placeholder 10"/>
          <p:cNvSpPr>
            <a:spLocks noGrp="1"/>
          </p:cNvSpPr>
          <p:nvPr>
            <p:ph idx="1"/>
          </p:nvPr>
        </p:nvSpPr>
        <p:spPr/>
        <p:txBody>
          <a:bodyPr>
            <a:normAutofit lnSpcReduction="10000"/>
          </a:bodyPr>
          <a:lstStyle/>
          <a:p>
            <a:pPr algn="just"/>
            <a:r>
              <a:rPr lang="en-US" dirty="0" smtClean="0"/>
              <a:t>The hardware can changed as easily as software.</a:t>
            </a:r>
          </a:p>
          <a:p>
            <a:pPr algn="just"/>
            <a:r>
              <a:rPr lang="en-US" dirty="0" smtClean="0"/>
              <a:t>Design updates are easy, can be made to product already on field.</a:t>
            </a:r>
          </a:p>
          <a:p>
            <a:pPr algn="just"/>
            <a:r>
              <a:rPr lang="en-US" dirty="0" smtClean="0"/>
              <a:t>Can be reconfigured dynamically to perform different function at different times. Multipurpose hardware.</a:t>
            </a:r>
          </a:p>
          <a:p>
            <a:pPr algn="just"/>
            <a:r>
              <a:rPr lang="en-US" dirty="0" smtClean="0"/>
              <a:t>Simplifies hardware design and debugging. Reduce time to market</a:t>
            </a:r>
            <a:r>
              <a:rPr lang="en-US" sz="2800" dirty="0" smtClean="0"/>
              <a:t>.</a:t>
            </a:r>
          </a:p>
          <a:p>
            <a:pPr eaLnBrk="1" hangingPunct="1"/>
            <a:endParaRPr lang="en-US" dirty="0" smtClean="0"/>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4278">
                                            <p:txEl>
                                              <p:pRg st="0" end="0"/>
                                            </p:txEl>
                                          </p:spTgt>
                                        </p:tgtEl>
                                        <p:attrNameLst>
                                          <p:attrName>style.visibility</p:attrName>
                                        </p:attrNameLst>
                                      </p:cBhvr>
                                      <p:to>
                                        <p:strVal val="visible"/>
                                      </p:to>
                                    </p:set>
                                    <p:anim calcmode="lin" valueType="num">
                                      <p:cBhvr additive="base">
                                        <p:cTn id="7" dur="500" fill="hold"/>
                                        <p:tgtEl>
                                          <p:spTgt spid="54278">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427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54278">
                                            <p:txEl>
                                              <p:pRg st="1" end="1"/>
                                            </p:txEl>
                                          </p:spTgt>
                                        </p:tgtEl>
                                        <p:attrNameLst>
                                          <p:attrName>style.visibility</p:attrName>
                                        </p:attrNameLst>
                                      </p:cBhvr>
                                      <p:to>
                                        <p:strVal val="visible"/>
                                      </p:to>
                                    </p:set>
                                    <p:anim calcmode="lin" valueType="num">
                                      <p:cBhvr additive="base">
                                        <p:cTn id="13" dur="500" fill="hold"/>
                                        <p:tgtEl>
                                          <p:spTgt spid="54278">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4278">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54278">
                                            <p:txEl>
                                              <p:pRg st="2" end="2"/>
                                            </p:txEl>
                                          </p:spTgt>
                                        </p:tgtEl>
                                        <p:attrNameLst>
                                          <p:attrName>style.visibility</p:attrName>
                                        </p:attrNameLst>
                                      </p:cBhvr>
                                      <p:to>
                                        <p:strVal val="visible"/>
                                      </p:to>
                                    </p:set>
                                    <p:anim calcmode="lin" valueType="num">
                                      <p:cBhvr additive="base">
                                        <p:cTn id="19" dur="500" fill="hold"/>
                                        <p:tgtEl>
                                          <p:spTgt spid="54278">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4278">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54278">
                                            <p:txEl>
                                              <p:pRg st="3" end="3"/>
                                            </p:txEl>
                                          </p:spTgt>
                                        </p:tgtEl>
                                        <p:attrNameLst>
                                          <p:attrName>style.visibility</p:attrName>
                                        </p:attrNameLst>
                                      </p:cBhvr>
                                      <p:to>
                                        <p:strVal val="visible"/>
                                      </p:to>
                                    </p:set>
                                    <p:anim calcmode="lin" valueType="num">
                                      <p:cBhvr additive="base">
                                        <p:cTn id="25" dur="500" fill="hold"/>
                                        <p:tgtEl>
                                          <p:spTgt spid="54278">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54278">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3"/>
          <p:cNvSpPr>
            <a:spLocks noChangeArrowheads="1"/>
          </p:cNvSpPr>
          <p:nvPr/>
        </p:nvSpPr>
        <p:spPr bwMode="auto">
          <a:xfrm>
            <a:off x="6553200" y="6400800"/>
            <a:ext cx="1905000" cy="457200"/>
          </a:xfrm>
          <a:prstGeom prst="rect">
            <a:avLst/>
          </a:prstGeom>
          <a:noFill/>
          <a:ln w="12700">
            <a:noFill/>
            <a:miter lim="800000"/>
            <a:headEnd/>
            <a:tailEnd/>
          </a:ln>
        </p:spPr>
        <p:txBody>
          <a:bodyPr wrap="none" lIns="90488" tIns="44450" rIns="90488" bIns="44450" anchor="ctr"/>
          <a:lstStyle/>
          <a:p>
            <a:pPr algn="r"/>
            <a:endParaRPr lang="en-US" sz="1200" b="1">
              <a:latin typeface="Calibri" pitchFamily="34" charset="0"/>
            </a:endParaRPr>
          </a:p>
        </p:txBody>
      </p:sp>
      <p:sp>
        <p:nvSpPr>
          <p:cNvPr id="54275" name="Rectangle 5"/>
          <p:cNvSpPr>
            <a:spLocks noGrp="1" noChangeArrowheads="1"/>
          </p:cNvSpPr>
          <p:nvPr>
            <p:ph type="title"/>
          </p:nvPr>
        </p:nvSpPr>
        <p:spPr>
          <a:noFill/>
        </p:spPr>
        <p:txBody>
          <a:bodyPr/>
          <a:lstStyle/>
          <a:p>
            <a:r>
              <a:rPr lang="en-US" b="0" smtClean="0"/>
              <a:t>Disadvantages of Reconfiguration</a:t>
            </a:r>
            <a:endParaRPr lang="en-US" smtClean="0"/>
          </a:p>
        </p:txBody>
      </p:sp>
      <p:cxnSp>
        <p:nvCxnSpPr>
          <p:cNvPr id="6" name="Straight Connector 5"/>
          <p:cNvCxnSpPr/>
          <p:nvPr/>
        </p:nvCxnSpPr>
        <p:spPr>
          <a:xfrm>
            <a:off x="500063" y="1214438"/>
            <a:ext cx="7920037" cy="0"/>
          </a:xfrm>
          <a:prstGeom prst="line">
            <a:avLst/>
          </a:prstGeom>
        </p:spPr>
        <p:style>
          <a:lnRef idx="3">
            <a:schemeClr val="accent2"/>
          </a:lnRef>
          <a:fillRef idx="0">
            <a:schemeClr val="accent2"/>
          </a:fillRef>
          <a:effectRef idx="2">
            <a:schemeClr val="accent2"/>
          </a:effectRef>
          <a:fontRef idx="minor">
            <a:schemeClr val="tx1"/>
          </a:fontRef>
        </p:style>
      </p:cxnSp>
      <p:grpSp>
        <p:nvGrpSpPr>
          <p:cNvPr id="2" name="Group 8"/>
          <p:cNvGrpSpPr>
            <a:grpSpLocks/>
          </p:cNvGrpSpPr>
          <p:nvPr/>
        </p:nvGrpSpPr>
        <p:grpSpPr bwMode="auto">
          <a:xfrm>
            <a:off x="457200" y="457200"/>
            <a:ext cx="8305800" cy="6172200"/>
            <a:chOff x="457200" y="457200"/>
            <a:chExt cx="8305800" cy="6172200"/>
          </a:xfrm>
        </p:grpSpPr>
        <p:sp>
          <p:nvSpPr>
            <p:cNvPr id="54279" name="Line 5"/>
            <p:cNvSpPr>
              <a:spLocks noChangeShapeType="1"/>
            </p:cNvSpPr>
            <p:nvPr/>
          </p:nvSpPr>
          <p:spPr bwMode="auto">
            <a:xfrm>
              <a:off x="457200" y="457200"/>
              <a:ext cx="8305800" cy="0"/>
            </a:xfrm>
            <a:prstGeom prst="line">
              <a:avLst/>
            </a:prstGeom>
            <a:noFill/>
            <a:ln w="38100">
              <a:solidFill>
                <a:srgbClr val="0000FF"/>
              </a:solidFill>
              <a:round/>
              <a:headEnd/>
              <a:tailEnd/>
            </a:ln>
          </p:spPr>
          <p:txBody>
            <a:bodyPr/>
            <a:lstStyle/>
            <a:p>
              <a:endParaRPr lang="en-IN"/>
            </a:p>
          </p:txBody>
        </p:sp>
        <p:sp>
          <p:nvSpPr>
            <p:cNvPr id="54280" name="Line 4"/>
            <p:cNvSpPr>
              <a:spLocks noChangeShapeType="1"/>
            </p:cNvSpPr>
            <p:nvPr/>
          </p:nvSpPr>
          <p:spPr bwMode="auto">
            <a:xfrm>
              <a:off x="457200" y="457200"/>
              <a:ext cx="0" cy="6172200"/>
            </a:xfrm>
            <a:prstGeom prst="line">
              <a:avLst/>
            </a:prstGeom>
            <a:noFill/>
            <a:ln w="38100">
              <a:solidFill>
                <a:srgbClr val="0000FF"/>
              </a:solidFill>
              <a:round/>
              <a:headEnd/>
              <a:tailEnd/>
            </a:ln>
          </p:spPr>
          <p:txBody>
            <a:bodyPr/>
            <a:lstStyle/>
            <a:p>
              <a:endParaRPr lang="en-IN"/>
            </a:p>
          </p:txBody>
        </p:sp>
        <p:sp>
          <p:nvSpPr>
            <p:cNvPr id="54281" name="Line 6"/>
            <p:cNvSpPr>
              <a:spLocks noChangeShapeType="1"/>
            </p:cNvSpPr>
            <p:nvPr/>
          </p:nvSpPr>
          <p:spPr bwMode="auto">
            <a:xfrm>
              <a:off x="8763000" y="457200"/>
              <a:ext cx="0" cy="6172200"/>
            </a:xfrm>
            <a:prstGeom prst="line">
              <a:avLst/>
            </a:prstGeom>
            <a:noFill/>
            <a:ln w="38100">
              <a:solidFill>
                <a:srgbClr val="0000FF"/>
              </a:solidFill>
              <a:round/>
              <a:headEnd/>
              <a:tailEnd/>
            </a:ln>
          </p:spPr>
          <p:txBody>
            <a:bodyPr/>
            <a:lstStyle/>
            <a:p>
              <a:endParaRPr lang="en-IN"/>
            </a:p>
          </p:txBody>
        </p:sp>
        <p:sp>
          <p:nvSpPr>
            <p:cNvPr id="54282" name="Line 7"/>
            <p:cNvSpPr>
              <a:spLocks noChangeShapeType="1"/>
            </p:cNvSpPr>
            <p:nvPr/>
          </p:nvSpPr>
          <p:spPr bwMode="auto">
            <a:xfrm>
              <a:off x="457200" y="6629400"/>
              <a:ext cx="8305800" cy="0"/>
            </a:xfrm>
            <a:prstGeom prst="line">
              <a:avLst/>
            </a:prstGeom>
            <a:noFill/>
            <a:ln w="38100">
              <a:solidFill>
                <a:srgbClr val="0000FF"/>
              </a:solidFill>
              <a:round/>
              <a:headEnd/>
              <a:tailEnd/>
            </a:ln>
          </p:spPr>
          <p:txBody>
            <a:bodyPr/>
            <a:lstStyle/>
            <a:p>
              <a:endParaRPr lang="en-IN"/>
            </a:p>
          </p:txBody>
        </p:sp>
      </p:grpSp>
      <p:sp>
        <p:nvSpPr>
          <p:cNvPr id="54278" name="Content Placeholder 10"/>
          <p:cNvSpPr>
            <a:spLocks noGrp="1"/>
          </p:cNvSpPr>
          <p:nvPr>
            <p:ph idx="1"/>
          </p:nvPr>
        </p:nvSpPr>
        <p:spPr/>
        <p:txBody>
          <a:bodyPr/>
          <a:lstStyle/>
          <a:p>
            <a:r>
              <a:rPr lang="en-US" smtClean="0"/>
              <a:t>The programmability causes reduction in speed.</a:t>
            </a:r>
          </a:p>
          <a:p>
            <a:r>
              <a:rPr lang="en-US" smtClean="0"/>
              <a:t>Require more silicon. Less amount of logic in a given area.</a:t>
            </a:r>
          </a:p>
          <a:p>
            <a:r>
              <a:rPr lang="en-US" smtClean="0"/>
              <a:t>Costly.</a:t>
            </a:r>
          </a:p>
        </p:txBody>
      </p:sp>
    </p:spTree>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3"/>
          <p:cNvSpPr>
            <a:spLocks noChangeArrowheads="1"/>
          </p:cNvSpPr>
          <p:nvPr/>
        </p:nvSpPr>
        <p:spPr bwMode="auto">
          <a:xfrm>
            <a:off x="6553200" y="6400800"/>
            <a:ext cx="1905000" cy="457200"/>
          </a:xfrm>
          <a:prstGeom prst="rect">
            <a:avLst/>
          </a:prstGeom>
          <a:noFill/>
          <a:ln w="12700">
            <a:noFill/>
            <a:miter lim="800000"/>
            <a:headEnd/>
            <a:tailEnd/>
          </a:ln>
        </p:spPr>
        <p:txBody>
          <a:bodyPr wrap="none" lIns="90488" tIns="44450" rIns="90488" bIns="44450" anchor="ctr"/>
          <a:lstStyle/>
          <a:p>
            <a:pPr algn="r"/>
            <a:endParaRPr lang="en-US" sz="1200" b="1">
              <a:latin typeface="Calibri" pitchFamily="34" charset="0"/>
            </a:endParaRPr>
          </a:p>
        </p:txBody>
      </p:sp>
      <p:sp>
        <p:nvSpPr>
          <p:cNvPr id="54275" name="Rectangle 5"/>
          <p:cNvSpPr>
            <a:spLocks noGrp="1" noChangeArrowheads="1"/>
          </p:cNvSpPr>
          <p:nvPr>
            <p:ph type="title"/>
          </p:nvPr>
        </p:nvSpPr>
        <p:spPr>
          <a:noFill/>
        </p:spPr>
        <p:txBody>
          <a:bodyPr/>
          <a:lstStyle/>
          <a:p>
            <a:pPr eaLnBrk="1" hangingPunct="1"/>
            <a:r>
              <a:rPr lang="en-US" smtClean="0"/>
              <a:t>CMOS Design Style</a:t>
            </a:r>
          </a:p>
        </p:txBody>
      </p:sp>
      <p:cxnSp>
        <p:nvCxnSpPr>
          <p:cNvPr id="6" name="Straight Connector 5"/>
          <p:cNvCxnSpPr/>
          <p:nvPr/>
        </p:nvCxnSpPr>
        <p:spPr>
          <a:xfrm>
            <a:off x="500063" y="1214438"/>
            <a:ext cx="7920037" cy="0"/>
          </a:xfrm>
          <a:prstGeom prst="line">
            <a:avLst/>
          </a:prstGeom>
        </p:spPr>
        <p:style>
          <a:lnRef idx="3">
            <a:schemeClr val="accent2"/>
          </a:lnRef>
          <a:fillRef idx="0">
            <a:schemeClr val="accent2"/>
          </a:fillRef>
          <a:effectRef idx="2">
            <a:schemeClr val="accent2"/>
          </a:effectRef>
          <a:fontRef idx="minor">
            <a:schemeClr val="tx1"/>
          </a:fontRef>
        </p:style>
      </p:cxnSp>
      <p:grpSp>
        <p:nvGrpSpPr>
          <p:cNvPr id="2" name="Group 8"/>
          <p:cNvGrpSpPr>
            <a:grpSpLocks/>
          </p:cNvGrpSpPr>
          <p:nvPr/>
        </p:nvGrpSpPr>
        <p:grpSpPr bwMode="auto">
          <a:xfrm>
            <a:off x="457200" y="457200"/>
            <a:ext cx="8305800" cy="6172200"/>
            <a:chOff x="457200" y="457200"/>
            <a:chExt cx="8305800" cy="6172200"/>
          </a:xfrm>
        </p:grpSpPr>
        <p:sp>
          <p:nvSpPr>
            <p:cNvPr id="54279" name="Line 5"/>
            <p:cNvSpPr>
              <a:spLocks noChangeShapeType="1"/>
            </p:cNvSpPr>
            <p:nvPr/>
          </p:nvSpPr>
          <p:spPr bwMode="auto">
            <a:xfrm>
              <a:off x="457200" y="457200"/>
              <a:ext cx="8305800" cy="0"/>
            </a:xfrm>
            <a:prstGeom prst="line">
              <a:avLst/>
            </a:prstGeom>
            <a:noFill/>
            <a:ln w="38100">
              <a:solidFill>
                <a:srgbClr val="0000FF"/>
              </a:solidFill>
              <a:round/>
              <a:headEnd/>
              <a:tailEnd/>
            </a:ln>
          </p:spPr>
          <p:txBody>
            <a:bodyPr/>
            <a:lstStyle/>
            <a:p>
              <a:endParaRPr lang="en-IN"/>
            </a:p>
          </p:txBody>
        </p:sp>
        <p:sp>
          <p:nvSpPr>
            <p:cNvPr id="54280" name="Line 4"/>
            <p:cNvSpPr>
              <a:spLocks noChangeShapeType="1"/>
            </p:cNvSpPr>
            <p:nvPr/>
          </p:nvSpPr>
          <p:spPr bwMode="auto">
            <a:xfrm>
              <a:off x="457200" y="457200"/>
              <a:ext cx="0" cy="6172200"/>
            </a:xfrm>
            <a:prstGeom prst="line">
              <a:avLst/>
            </a:prstGeom>
            <a:noFill/>
            <a:ln w="38100">
              <a:solidFill>
                <a:srgbClr val="0000FF"/>
              </a:solidFill>
              <a:round/>
              <a:headEnd/>
              <a:tailEnd/>
            </a:ln>
          </p:spPr>
          <p:txBody>
            <a:bodyPr/>
            <a:lstStyle/>
            <a:p>
              <a:endParaRPr lang="en-IN"/>
            </a:p>
          </p:txBody>
        </p:sp>
        <p:sp>
          <p:nvSpPr>
            <p:cNvPr id="54281" name="Line 6"/>
            <p:cNvSpPr>
              <a:spLocks noChangeShapeType="1"/>
            </p:cNvSpPr>
            <p:nvPr/>
          </p:nvSpPr>
          <p:spPr bwMode="auto">
            <a:xfrm>
              <a:off x="8763000" y="457200"/>
              <a:ext cx="0" cy="6172200"/>
            </a:xfrm>
            <a:prstGeom prst="line">
              <a:avLst/>
            </a:prstGeom>
            <a:noFill/>
            <a:ln w="38100">
              <a:solidFill>
                <a:srgbClr val="0000FF"/>
              </a:solidFill>
              <a:round/>
              <a:headEnd/>
              <a:tailEnd/>
            </a:ln>
          </p:spPr>
          <p:txBody>
            <a:bodyPr/>
            <a:lstStyle/>
            <a:p>
              <a:endParaRPr lang="en-IN"/>
            </a:p>
          </p:txBody>
        </p:sp>
        <p:sp>
          <p:nvSpPr>
            <p:cNvPr id="54282" name="Line 7"/>
            <p:cNvSpPr>
              <a:spLocks noChangeShapeType="1"/>
            </p:cNvSpPr>
            <p:nvPr/>
          </p:nvSpPr>
          <p:spPr bwMode="auto">
            <a:xfrm>
              <a:off x="457200" y="6629400"/>
              <a:ext cx="8305800" cy="0"/>
            </a:xfrm>
            <a:prstGeom prst="line">
              <a:avLst/>
            </a:prstGeom>
            <a:noFill/>
            <a:ln w="38100">
              <a:solidFill>
                <a:srgbClr val="0000FF"/>
              </a:solidFill>
              <a:round/>
              <a:headEnd/>
              <a:tailEnd/>
            </a:ln>
          </p:spPr>
          <p:txBody>
            <a:bodyPr/>
            <a:lstStyle/>
            <a:p>
              <a:endParaRPr lang="en-IN"/>
            </a:p>
          </p:txBody>
        </p:sp>
      </p:grpSp>
      <p:pic>
        <p:nvPicPr>
          <p:cNvPr id="1026" name="Picture 2"/>
          <p:cNvPicPr>
            <a:picLocks noChangeAspect="1" noChangeArrowheads="1"/>
          </p:cNvPicPr>
          <p:nvPr/>
        </p:nvPicPr>
        <p:blipFill>
          <a:blip r:embed="rId3"/>
          <a:srcRect/>
          <a:stretch>
            <a:fillRect/>
          </a:stretch>
        </p:blipFill>
        <p:spPr bwMode="auto">
          <a:xfrm>
            <a:off x="1000100" y="2143116"/>
            <a:ext cx="6826552" cy="3943288"/>
          </a:xfrm>
          <a:prstGeom prst="rect">
            <a:avLst/>
          </a:prstGeom>
          <a:noFill/>
          <a:ln w="9525">
            <a:noFill/>
            <a:miter lim="800000"/>
            <a:headEnd/>
            <a:tailEnd/>
          </a:ln>
          <a:effectLst/>
        </p:spPr>
      </p:pic>
      <p:sp>
        <p:nvSpPr>
          <p:cNvPr id="12" name="TextBox 11"/>
          <p:cNvSpPr txBox="1"/>
          <p:nvPr/>
        </p:nvSpPr>
        <p:spPr>
          <a:xfrm>
            <a:off x="2857488" y="1643050"/>
            <a:ext cx="4143404" cy="646331"/>
          </a:xfrm>
          <a:prstGeom prst="rect">
            <a:avLst/>
          </a:prstGeom>
          <a:noFill/>
        </p:spPr>
        <p:txBody>
          <a:bodyPr wrap="square" rtlCol="0">
            <a:spAutoFit/>
          </a:bodyPr>
          <a:lstStyle/>
          <a:p>
            <a:r>
              <a:rPr lang="en-US" sz="3600" smtClean="0">
                <a:solidFill>
                  <a:srgbClr val="002060"/>
                </a:solidFill>
              </a:rPr>
              <a:t>CMOS Design Style</a:t>
            </a:r>
            <a:endParaRPr lang="en-IN" sz="3600">
              <a:solidFill>
                <a:srgbClr val="002060"/>
              </a:solidFill>
            </a:endParaRPr>
          </a:p>
        </p:txBody>
      </p:sp>
    </p:spTree>
  </p:cSld>
  <p:clrMapOvr>
    <a:masterClrMapping/>
  </p:clrMapOvr>
  <p:transition spd="slow"/>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3"/>
          <p:cNvSpPr>
            <a:spLocks noChangeArrowheads="1"/>
          </p:cNvSpPr>
          <p:nvPr/>
        </p:nvSpPr>
        <p:spPr bwMode="auto">
          <a:xfrm>
            <a:off x="6553200" y="6400800"/>
            <a:ext cx="1905000" cy="457200"/>
          </a:xfrm>
          <a:prstGeom prst="rect">
            <a:avLst/>
          </a:prstGeom>
          <a:noFill/>
          <a:ln w="12700">
            <a:noFill/>
            <a:miter lim="800000"/>
            <a:headEnd/>
            <a:tailEnd/>
          </a:ln>
        </p:spPr>
        <p:txBody>
          <a:bodyPr wrap="none" lIns="90488" tIns="44450" rIns="90488" bIns="44450" anchor="ctr"/>
          <a:lstStyle/>
          <a:p>
            <a:pPr algn="r"/>
            <a:endParaRPr lang="en-US" sz="1200" b="1">
              <a:latin typeface="Calibri" pitchFamily="34" charset="0"/>
            </a:endParaRPr>
          </a:p>
        </p:txBody>
      </p:sp>
      <p:sp>
        <p:nvSpPr>
          <p:cNvPr id="54275" name="Rectangle 5"/>
          <p:cNvSpPr>
            <a:spLocks noGrp="1" noChangeArrowheads="1"/>
          </p:cNvSpPr>
          <p:nvPr>
            <p:ph type="title"/>
          </p:nvPr>
        </p:nvSpPr>
        <p:spPr>
          <a:noFill/>
        </p:spPr>
        <p:txBody>
          <a:bodyPr/>
          <a:lstStyle/>
          <a:p>
            <a:pPr eaLnBrk="1" hangingPunct="1"/>
            <a:r>
              <a:rPr lang="en-US" smtClean="0"/>
              <a:t>Selecting FPGA</a:t>
            </a:r>
          </a:p>
        </p:txBody>
      </p:sp>
      <p:cxnSp>
        <p:nvCxnSpPr>
          <p:cNvPr id="6" name="Straight Connector 5"/>
          <p:cNvCxnSpPr/>
          <p:nvPr/>
        </p:nvCxnSpPr>
        <p:spPr>
          <a:xfrm>
            <a:off x="500063" y="1214438"/>
            <a:ext cx="7920037" cy="0"/>
          </a:xfrm>
          <a:prstGeom prst="line">
            <a:avLst/>
          </a:prstGeom>
        </p:spPr>
        <p:style>
          <a:lnRef idx="3">
            <a:schemeClr val="accent2"/>
          </a:lnRef>
          <a:fillRef idx="0">
            <a:schemeClr val="accent2"/>
          </a:fillRef>
          <a:effectRef idx="2">
            <a:schemeClr val="accent2"/>
          </a:effectRef>
          <a:fontRef idx="minor">
            <a:schemeClr val="tx1"/>
          </a:fontRef>
        </p:style>
      </p:cxnSp>
      <p:grpSp>
        <p:nvGrpSpPr>
          <p:cNvPr id="2" name="Group 8"/>
          <p:cNvGrpSpPr>
            <a:grpSpLocks/>
          </p:cNvGrpSpPr>
          <p:nvPr/>
        </p:nvGrpSpPr>
        <p:grpSpPr bwMode="auto">
          <a:xfrm>
            <a:off x="457200" y="457200"/>
            <a:ext cx="8305800" cy="6172200"/>
            <a:chOff x="457200" y="457200"/>
            <a:chExt cx="8305800" cy="6172200"/>
          </a:xfrm>
        </p:grpSpPr>
        <p:sp>
          <p:nvSpPr>
            <p:cNvPr id="54279" name="Line 5"/>
            <p:cNvSpPr>
              <a:spLocks noChangeShapeType="1"/>
            </p:cNvSpPr>
            <p:nvPr/>
          </p:nvSpPr>
          <p:spPr bwMode="auto">
            <a:xfrm>
              <a:off x="457200" y="457200"/>
              <a:ext cx="8305800" cy="0"/>
            </a:xfrm>
            <a:prstGeom prst="line">
              <a:avLst/>
            </a:prstGeom>
            <a:noFill/>
            <a:ln w="38100">
              <a:solidFill>
                <a:srgbClr val="0000FF"/>
              </a:solidFill>
              <a:round/>
              <a:headEnd/>
              <a:tailEnd/>
            </a:ln>
          </p:spPr>
          <p:txBody>
            <a:bodyPr/>
            <a:lstStyle/>
            <a:p>
              <a:endParaRPr lang="en-IN"/>
            </a:p>
          </p:txBody>
        </p:sp>
        <p:sp>
          <p:nvSpPr>
            <p:cNvPr id="54280" name="Line 4"/>
            <p:cNvSpPr>
              <a:spLocks noChangeShapeType="1"/>
            </p:cNvSpPr>
            <p:nvPr/>
          </p:nvSpPr>
          <p:spPr bwMode="auto">
            <a:xfrm>
              <a:off x="457200" y="457200"/>
              <a:ext cx="0" cy="6172200"/>
            </a:xfrm>
            <a:prstGeom prst="line">
              <a:avLst/>
            </a:prstGeom>
            <a:noFill/>
            <a:ln w="38100">
              <a:solidFill>
                <a:srgbClr val="0000FF"/>
              </a:solidFill>
              <a:round/>
              <a:headEnd/>
              <a:tailEnd/>
            </a:ln>
          </p:spPr>
          <p:txBody>
            <a:bodyPr/>
            <a:lstStyle/>
            <a:p>
              <a:endParaRPr lang="en-IN"/>
            </a:p>
          </p:txBody>
        </p:sp>
        <p:sp>
          <p:nvSpPr>
            <p:cNvPr id="54281" name="Line 6"/>
            <p:cNvSpPr>
              <a:spLocks noChangeShapeType="1"/>
            </p:cNvSpPr>
            <p:nvPr/>
          </p:nvSpPr>
          <p:spPr bwMode="auto">
            <a:xfrm>
              <a:off x="8763000" y="457200"/>
              <a:ext cx="0" cy="6172200"/>
            </a:xfrm>
            <a:prstGeom prst="line">
              <a:avLst/>
            </a:prstGeom>
            <a:noFill/>
            <a:ln w="38100">
              <a:solidFill>
                <a:srgbClr val="0000FF"/>
              </a:solidFill>
              <a:round/>
              <a:headEnd/>
              <a:tailEnd/>
            </a:ln>
          </p:spPr>
          <p:txBody>
            <a:bodyPr/>
            <a:lstStyle/>
            <a:p>
              <a:endParaRPr lang="en-IN"/>
            </a:p>
          </p:txBody>
        </p:sp>
        <p:sp>
          <p:nvSpPr>
            <p:cNvPr id="54282" name="Line 7"/>
            <p:cNvSpPr>
              <a:spLocks noChangeShapeType="1"/>
            </p:cNvSpPr>
            <p:nvPr/>
          </p:nvSpPr>
          <p:spPr bwMode="auto">
            <a:xfrm>
              <a:off x="457200" y="6629400"/>
              <a:ext cx="8305800" cy="0"/>
            </a:xfrm>
            <a:prstGeom prst="line">
              <a:avLst/>
            </a:prstGeom>
            <a:noFill/>
            <a:ln w="38100">
              <a:solidFill>
                <a:srgbClr val="0000FF"/>
              </a:solidFill>
              <a:round/>
              <a:headEnd/>
              <a:tailEnd/>
            </a:ln>
          </p:spPr>
          <p:txBody>
            <a:bodyPr/>
            <a:lstStyle/>
            <a:p>
              <a:endParaRPr lang="en-IN"/>
            </a:p>
          </p:txBody>
        </p:sp>
      </p:grpSp>
      <p:sp>
        <p:nvSpPr>
          <p:cNvPr id="54278" name="Content Placeholder 10"/>
          <p:cNvSpPr>
            <a:spLocks noGrp="1"/>
          </p:cNvSpPr>
          <p:nvPr>
            <p:ph idx="1"/>
          </p:nvPr>
        </p:nvSpPr>
        <p:spPr/>
        <p:txBody>
          <a:bodyPr/>
          <a:lstStyle/>
          <a:p>
            <a:pPr eaLnBrk="1" hangingPunct="1"/>
            <a:r>
              <a:rPr lang="en-US" smtClean="0"/>
              <a:t>Gate Count</a:t>
            </a:r>
          </a:p>
          <a:p>
            <a:pPr eaLnBrk="1" hangingPunct="1"/>
            <a:r>
              <a:rPr lang="en-US" smtClean="0"/>
              <a:t>Number of I/O Pins</a:t>
            </a:r>
          </a:p>
          <a:p>
            <a:pPr eaLnBrk="1" hangingPunct="1"/>
            <a:r>
              <a:rPr lang="en-US" smtClean="0"/>
              <a:t>Cost per chip</a:t>
            </a:r>
          </a:p>
          <a:p>
            <a:pPr eaLnBrk="1" hangingPunct="1"/>
            <a:r>
              <a:rPr lang="en-US" smtClean="0"/>
              <a:t>Available Tools</a:t>
            </a:r>
          </a:p>
          <a:p>
            <a:pPr eaLnBrk="1" hangingPunct="1"/>
            <a:r>
              <a:rPr lang="en-US" smtClean="0"/>
              <a:t>Performance</a:t>
            </a:r>
          </a:p>
          <a:p>
            <a:pPr eaLnBrk="1" hangingPunct="1"/>
            <a:r>
              <a:rPr lang="en-US" smtClean="0"/>
              <a:t>Power Consumption</a:t>
            </a:r>
          </a:p>
          <a:p>
            <a:pPr eaLnBrk="1" hangingPunct="1"/>
            <a:r>
              <a:rPr lang="en-US" smtClean="0"/>
              <a:t>Packaging</a:t>
            </a:r>
          </a:p>
        </p:txBody>
      </p:sp>
    </p:spTree>
  </p:cSld>
  <p:clrMapOvr>
    <a:masterClrMapping/>
  </p:clrMapOvr>
  <p:transition spd="slow"/>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3"/>
          <p:cNvSpPr>
            <a:spLocks noChangeArrowheads="1"/>
          </p:cNvSpPr>
          <p:nvPr/>
        </p:nvSpPr>
        <p:spPr bwMode="auto">
          <a:xfrm>
            <a:off x="6553200" y="6400800"/>
            <a:ext cx="1905000" cy="457200"/>
          </a:xfrm>
          <a:prstGeom prst="rect">
            <a:avLst/>
          </a:prstGeom>
          <a:noFill/>
          <a:ln w="12700">
            <a:noFill/>
            <a:miter lim="800000"/>
            <a:headEnd/>
            <a:tailEnd/>
          </a:ln>
        </p:spPr>
        <p:txBody>
          <a:bodyPr wrap="none" lIns="90488" tIns="44450" rIns="90488" bIns="44450" anchor="ctr"/>
          <a:lstStyle/>
          <a:p>
            <a:pPr algn="r"/>
            <a:endParaRPr lang="en-US" sz="1200" b="1">
              <a:latin typeface="Calibri" pitchFamily="34" charset="0"/>
            </a:endParaRPr>
          </a:p>
        </p:txBody>
      </p:sp>
      <p:sp>
        <p:nvSpPr>
          <p:cNvPr id="54275" name="Rectangle 5"/>
          <p:cNvSpPr>
            <a:spLocks noGrp="1" noChangeArrowheads="1"/>
          </p:cNvSpPr>
          <p:nvPr>
            <p:ph type="title"/>
          </p:nvPr>
        </p:nvSpPr>
        <p:spPr>
          <a:noFill/>
        </p:spPr>
        <p:txBody>
          <a:bodyPr/>
          <a:lstStyle/>
          <a:p>
            <a:pPr eaLnBrk="1" hangingPunct="1"/>
            <a:r>
              <a:rPr lang="en-US" smtClean="0"/>
              <a:t>FPGA Boards</a:t>
            </a:r>
          </a:p>
        </p:txBody>
      </p:sp>
      <p:cxnSp>
        <p:nvCxnSpPr>
          <p:cNvPr id="6" name="Straight Connector 5"/>
          <p:cNvCxnSpPr/>
          <p:nvPr/>
        </p:nvCxnSpPr>
        <p:spPr>
          <a:xfrm>
            <a:off x="500063" y="1214438"/>
            <a:ext cx="7920037" cy="0"/>
          </a:xfrm>
          <a:prstGeom prst="line">
            <a:avLst/>
          </a:prstGeom>
        </p:spPr>
        <p:style>
          <a:lnRef idx="3">
            <a:schemeClr val="accent2"/>
          </a:lnRef>
          <a:fillRef idx="0">
            <a:schemeClr val="accent2"/>
          </a:fillRef>
          <a:effectRef idx="2">
            <a:schemeClr val="accent2"/>
          </a:effectRef>
          <a:fontRef idx="minor">
            <a:schemeClr val="tx1"/>
          </a:fontRef>
        </p:style>
      </p:cxnSp>
      <p:grpSp>
        <p:nvGrpSpPr>
          <p:cNvPr id="2" name="Group 8"/>
          <p:cNvGrpSpPr>
            <a:grpSpLocks/>
          </p:cNvGrpSpPr>
          <p:nvPr/>
        </p:nvGrpSpPr>
        <p:grpSpPr bwMode="auto">
          <a:xfrm>
            <a:off x="457200" y="457200"/>
            <a:ext cx="8305800" cy="6172200"/>
            <a:chOff x="457200" y="457200"/>
            <a:chExt cx="8305800" cy="6172200"/>
          </a:xfrm>
        </p:grpSpPr>
        <p:sp>
          <p:nvSpPr>
            <p:cNvPr id="54279" name="Line 5"/>
            <p:cNvSpPr>
              <a:spLocks noChangeShapeType="1"/>
            </p:cNvSpPr>
            <p:nvPr/>
          </p:nvSpPr>
          <p:spPr bwMode="auto">
            <a:xfrm>
              <a:off x="457200" y="457200"/>
              <a:ext cx="8305800" cy="0"/>
            </a:xfrm>
            <a:prstGeom prst="line">
              <a:avLst/>
            </a:prstGeom>
            <a:noFill/>
            <a:ln w="38100">
              <a:solidFill>
                <a:srgbClr val="0000FF"/>
              </a:solidFill>
              <a:round/>
              <a:headEnd/>
              <a:tailEnd/>
            </a:ln>
          </p:spPr>
          <p:txBody>
            <a:bodyPr/>
            <a:lstStyle/>
            <a:p>
              <a:endParaRPr lang="en-IN"/>
            </a:p>
          </p:txBody>
        </p:sp>
        <p:sp>
          <p:nvSpPr>
            <p:cNvPr id="54280" name="Line 4"/>
            <p:cNvSpPr>
              <a:spLocks noChangeShapeType="1"/>
            </p:cNvSpPr>
            <p:nvPr/>
          </p:nvSpPr>
          <p:spPr bwMode="auto">
            <a:xfrm>
              <a:off x="457200" y="457200"/>
              <a:ext cx="0" cy="6172200"/>
            </a:xfrm>
            <a:prstGeom prst="line">
              <a:avLst/>
            </a:prstGeom>
            <a:noFill/>
            <a:ln w="38100">
              <a:solidFill>
                <a:srgbClr val="0000FF"/>
              </a:solidFill>
              <a:round/>
              <a:headEnd/>
              <a:tailEnd/>
            </a:ln>
          </p:spPr>
          <p:txBody>
            <a:bodyPr/>
            <a:lstStyle/>
            <a:p>
              <a:endParaRPr lang="en-IN"/>
            </a:p>
          </p:txBody>
        </p:sp>
        <p:sp>
          <p:nvSpPr>
            <p:cNvPr id="54281" name="Line 6"/>
            <p:cNvSpPr>
              <a:spLocks noChangeShapeType="1"/>
            </p:cNvSpPr>
            <p:nvPr/>
          </p:nvSpPr>
          <p:spPr bwMode="auto">
            <a:xfrm>
              <a:off x="8763000" y="457200"/>
              <a:ext cx="0" cy="6172200"/>
            </a:xfrm>
            <a:prstGeom prst="line">
              <a:avLst/>
            </a:prstGeom>
            <a:noFill/>
            <a:ln w="38100">
              <a:solidFill>
                <a:srgbClr val="0000FF"/>
              </a:solidFill>
              <a:round/>
              <a:headEnd/>
              <a:tailEnd/>
            </a:ln>
          </p:spPr>
          <p:txBody>
            <a:bodyPr/>
            <a:lstStyle/>
            <a:p>
              <a:endParaRPr lang="en-IN"/>
            </a:p>
          </p:txBody>
        </p:sp>
        <p:sp>
          <p:nvSpPr>
            <p:cNvPr id="54282" name="Line 7"/>
            <p:cNvSpPr>
              <a:spLocks noChangeShapeType="1"/>
            </p:cNvSpPr>
            <p:nvPr/>
          </p:nvSpPr>
          <p:spPr bwMode="auto">
            <a:xfrm>
              <a:off x="457200" y="6629400"/>
              <a:ext cx="8305800" cy="0"/>
            </a:xfrm>
            <a:prstGeom prst="line">
              <a:avLst/>
            </a:prstGeom>
            <a:noFill/>
            <a:ln w="38100">
              <a:solidFill>
                <a:srgbClr val="0000FF"/>
              </a:solidFill>
              <a:round/>
              <a:headEnd/>
              <a:tailEnd/>
            </a:ln>
          </p:spPr>
          <p:txBody>
            <a:bodyPr/>
            <a:lstStyle/>
            <a:p>
              <a:endParaRPr lang="en-IN"/>
            </a:p>
          </p:txBody>
        </p:sp>
      </p:grpSp>
      <p:pic>
        <p:nvPicPr>
          <p:cNvPr id="11" name="Picture 10" descr="http://upload.wikimedia.org/wikipedia/en/thumb/0/07/Xilinx_S6-SP601_board.jpg/300px-Xilinx_S6-SP601_board.jpg">
            <a:hlinkClick r:id="rId3"/>
          </p:cNvPr>
          <p:cNvPicPr/>
          <p:nvPr/>
        </p:nvPicPr>
        <p:blipFill>
          <a:blip r:embed="rId4"/>
          <a:srcRect/>
          <a:stretch>
            <a:fillRect/>
          </a:stretch>
        </p:blipFill>
        <p:spPr bwMode="auto">
          <a:xfrm>
            <a:off x="571472" y="2071678"/>
            <a:ext cx="3857652" cy="2500330"/>
          </a:xfrm>
          <a:prstGeom prst="rect">
            <a:avLst/>
          </a:prstGeom>
          <a:noFill/>
          <a:ln w="9525">
            <a:noFill/>
            <a:miter lim="800000"/>
            <a:headEnd/>
            <a:tailEnd/>
          </a:ln>
        </p:spPr>
      </p:pic>
      <p:pic>
        <p:nvPicPr>
          <p:cNvPr id="12" name="Picture 11" descr="http://upload.wikimedia.org/wikipedia/commons/thumb/f/fa/Altera_StratixIVGX_FPGA.jpg/300px-Altera_StratixIVGX_FPGA.jpg">
            <a:hlinkClick r:id="rId5"/>
          </p:cNvPr>
          <p:cNvPicPr/>
          <p:nvPr/>
        </p:nvPicPr>
        <p:blipFill>
          <a:blip r:embed="rId6"/>
          <a:srcRect/>
          <a:stretch>
            <a:fillRect/>
          </a:stretch>
        </p:blipFill>
        <p:spPr bwMode="auto">
          <a:xfrm>
            <a:off x="4929190" y="2214554"/>
            <a:ext cx="3357586" cy="2286016"/>
          </a:xfrm>
          <a:prstGeom prst="rect">
            <a:avLst/>
          </a:prstGeom>
          <a:noFill/>
          <a:ln w="9525">
            <a:noFill/>
            <a:miter lim="800000"/>
            <a:headEnd/>
            <a:tailEnd/>
          </a:ln>
        </p:spPr>
      </p:pic>
      <p:sp>
        <p:nvSpPr>
          <p:cNvPr id="13" name="TextBox 12"/>
          <p:cNvSpPr txBox="1"/>
          <p:nvPr/>
        </p:nvSpPr>
        <p:spPr>
          <a:xfrm>
            <a:off x="714348" y="4857760"/>
            <a:ext cx="7286676" cy="369332"/>
          </a:xfrm>
          <a:prstGeom prst="rect">
            <a:avLst/>
          </a:prstGeom>
          <a:noFill/>
        </p:spPr>
        <p:txBody>
          <a:bodyPr wrap="square" rtlCol="0">
            <a:spAutoFit/>
          </a:bodyPr>
          <a:lstStyle/>
          <a:p>
            <a:r>
              <a:rPr lang="en-US" smtClean="0"/>
              <a:t>Xilink and Altera are laeding manufacturer. </a:t>
            </a:r>
            <a:endParaRPr lang="en-IN"/>
          </a:p>
        </p:txBody>
      </p:sp>
    </p:spTree>
  </p:cSld>
  <p:clrMapOvr>
    <a:masterClrMapping/>
  </p:clrMapOvr>
  <p:transition spd="slow"/>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3"/>
          <p:cNvSpPr>
            <a:spLocks noChangeArrowheads="1"/>
          </p:cNvSpPr>
          <p:nvPr/>
        </p:nvSpPr>
        <p:spPr bwMode="auto">
          <a:xfrm>
            <a:off x="6553200" y="6400800"/>
            <a:ext cx="1905000" cy="457200"/>
          </a:xfrm>
          <a:prstGeom prst="rect">
            <a:avLst/>
          </a:prstGeom>
          <a:noFill/>
          <a:ln w="12700">
            <a:noFill/>
            <a:miter lim="800000"/>
            <a:headEnd/>
            <a:tailEnd/>
          </a:ln>
        </p:spPr>
        <p:txBody>
          <a:bodyPr wrap="none" lIns="90488" tIns="44450" rIns="90488" bIns="44450" anchor="ctr"/>
          <a:lstStyle/>
          <a:p>
            <a:pPr algn="r"/>
            <a:endParaRPr lang="en-US" sz="1200" b="1">
              <a:latin typeface="Calibri" pitchFamily="34" charset="0"/>
            </a:endParaRPr>
          </a:p>
        </p:txBody>
      </p:sp>
      <p:sp>
        <p:nvSpPr>
          <p:cNvPr id="54275" name="Rectangle 5"/>
          <p:cNvSpPr>
            <a:spLocks noGrp="1" noChangeArrowheads="1"/>
          </p:cNvSpPr>
          <p:nvPr>
            <p:ph type="title"/>
          </p:nvPr>
        </p:nvSpPr>
        <p:spPr>
          <a:noFill/>
        </p:spPr>
        <p:txBody>
          <a:bodyPr/>
          <a:lstStyle/>
          <a:p>
            <a:pPr eaLnBrk="1" hangingPunct="1"/>
            <a:r>
              <a:rPr lang="en-US" smtClean="0"/>
              <a:t>FPGA Vs CPLD</a:t>
            </a:r>
          </a:p>
        </p:txBody>
      </p:sp>
      <p:cxnSp>
        <p:nvCxnSpPr>
          <p:cNvPr id="6" name="Straight Connector 5"/>
          <p:cNvCxnSpPr/>
          <p:nvPr/>
        </p:nvCxnSpPr>
        <p:spPr>
          <a:xfrm>
            <a:off x="500063" y="1214438"/>
            <a:ext cx="7920037" cy="0"/>
          </a:xfrm>
          <a:prstGeom prst="line">
            <a:avLst/>
          </a:prstGeom>
        </p:spPr>
        <p:style>
          <a:lnRef idx="3">
            <a:schemeClr val="accent2"/>
          </a:lnRef>
          <a:fillRef idx="0">
            <a:schemeClr val="accent2"/>
          </a:fillRef>
          <a:effectRef idx="2">
            <a:schemeClr val="accent2"/>
          </a:effectRef>
          <a:fontRef idx="minor">
            <a:schemeClr val="tx1"/>
          </a:fontRef>
        </p:style>
      </p:cxnSp>
      <p:grpSp>
        <p:nvGrpSpPr>
          <p:cNvPr id="2" name="Group 8"/>
          <p:cNvGrpSpPr>
            <a:grpSpLocks/>
          </p:cNvGrpSpPr>
          <p:nvPr/>
        </p:nvGrpSpPr>
        <p:grpSpPr bwMode="auto">
          <a:xfrm>
            <a:off x="457200" y="457200"/>
            <a:ext cx="8305800" cy="6172200"/>
            <a:chOff x="457200" y="457200"/>
            <a:chExt cx="8305800" cy="6172200"/>
          </a:xfrm>
        </p:grpSpPr>
        <p:sp>
          <p:nvSpPr>
            <p:cNvPr id="54279" name="Line 5"/>
            <p:cNvSpPr>
              <a:spLocks noChangeShapeType="1"/>
            </p:cNvSpPr>
            <p:nvPr/>
          </p:nvSpPr>
          <p:spPr bwMode="auto">
            <a:xfrm>
              <a:off x="457200" y="457200"/>
              <a:ext cx="8305800" cy="0"/>
            </a:xfrm>
            <a:prstGeom prst="line">
              <a:avLst/>
            </a:prstGeom>
            <a:noFill/>
            <a:ln w="38100">
              <a:solidFill>
                <a:srgbClr val="0000FF"/>
              </a:solidFill>
              <a:round/>
              <a:headEnd/>
              <a:tailEnd/>
            </a:ln>
          </p:spPr>
          <p:txBody>
            <a:bodyPr/>
            <a:lstStyle/>
            <a:p>
              <a:endParaRPr lang="en-IN"/>
            </a:p>
          </p:txBody>
        </p:sp>
        <p:sp>
          <p:nvSpPr>
            <p:cNvPr id="54280" name="Line 4"/>
            <p:cNvSpPr>
              <a:spLocks noChangeShapeType="1"/>
            </p:cNvSpPr>
            <p:nvPr/>
          </p:nvSpPr>
          <p:spPr bwMode="auto">
            <a:xfrm>
              <a:off x="457200" y="457200"/>
              <a:ext cx="0" cy="6172200"/>
            </a:xfrm>
            <a:prstGeom prst="line">
              <a:avLst/>
            </a:prstGeom>
            <a:noFill/>
            <a:ln w="38100">
              <a:solidFill>
                <a:srgbClr val="0000FF"/>
              </a:solidFill>
              <a:round/>
              <a:headEnd/>
              <a:tailEnd/>
            </a:ln>
          </p:spPr>
          <p:txBody>
            <a:bodyPr/>
            <a:lstStyle/>
            <a:p>
              <a:endParaRPr lang="en-IN"/>
            </a:p>
          </p:txBody>
        </p:sp>
        <p:sp>
          <p:nvSpPr>
            <p:cNvPr id="54281" name="Line 6"/>
            <p:cNvSpPr>
              <a:spLocks noChangeShapeType="1"/>
            </p:cNvSpPr>
            <p:nvPr/>
          </p:nvSpPr>
          <p:spPr bwMode="auto">
            <a:xfrm>
              <a:off x="8763000" y="457200"/>
              <a:ext cx="0" cy="6172200"/>
            </a:xfrm>
            <a:prstGeom prst="line">
              <a:avLst/>
            </a:prstGeom>
            <a:noFill/>
            <a:ln w="38100">
              <a:solidFill>
                <a:srgbClr val="0000FF"/>
              </a:solidFill>
              <a:round/>
              <a:headEnd/>
              <a:tailEnd/>
            </a:ln>
          </p:spPr>
          <p:txBody>
            <a:bodyPr/>
            <a:lstStyle/>
            <a:p>
              <a:endParaRPr lang="en-IN"/>
            </a:p>
          </p:txBody>
        </p:sp>
        <p:sp>
          <p:nvSpPr>
            <p:cNvPr id="54282" name="Line 7"/>
            <p:cNvSpPr>
              <a:spLocks noChangeShapeType="1"/>
            </p:cNvSpPr>
            <p:nvPr/>
          </p:nvSpPr>
          <p:spPr bwMode="auto">
            <a:xfrm>
              <a:off x="457200" y="6629400"/>
              <a:ext cx="8305800" cy="0"/>
            </a:xfrm>
            <a:prstGeom prst="line">
              <a:avLst/>
            </a:prstGeom>
            <a:noFill/>
            <a:ln w="38100">
              <a:solidFill>
                <a:srgbClr val="0000FF"/>
              </a:solidFill>
              <a:round/>
              <a:headEnd/>
              <a:tailEnd/>
            </a:ln>
          </p:spPr>
          <p:txBody>
            <a:bodyPr/>
            <a:lstStyle/>
            <a:p>
              <a:endParaRPr lang="en-IN"/>
            </a:p>
          </p:txBody>
        </p:sp>
      </p:grpSp>
      <p:pic>
        <p:nvPicPr>
          <p:cNvPr id="8194" name="Picture 2"/>
          <p:cNvPicPr>
            <a:picLocks noGrp="1" noChangeAspect="1" noChangeArrowheads="1"/>
          </p:cNvPicPr>
          <p:nvPr>
            <p:ph idx="1"/>
          </p:nvPr>
        </p:nvPicPr>
        <p:blipFill>
          <a:blip r:embed="rId3"/>
          <a:srcRect/>
          <a:stretch>
            <a:fillRect/>
          </a:stretch>
        </p:blipFill>
        <p:spPr bwMode="auto">
          <a:xfrm>
            <a:off x="1643042" y="1857364"/>
            <a:ext cx="5905500" cy="3581400"/>
          </a:xfrm>
          <a:prstGeom prst="rect">
            <a:avLst/>
          </a:prstGeom>
          <a:noFill/>
          <a:ln w="9525">
            <a:noFill/>
            <a:miter lim="800000"/>
            <a:headEnd/>
            <a:tailEnd/>
          </a:ln>
          <a:effectLst/>
        </p:spPr>
      </p:pic>
    </p:spTree>
  </p:cSld>
  <p:clrMapOvr>
    <a:masterClrMapping/>
  </p:clrMapOvr>
  <p:transition spd="slow"/>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3"/>
          <p:cNvSpPr>
            <a:spLocks noChangeArrowheads="1"/>
          </p:cNvSpPr>
          <p:nvPr/>
        </p:nvSpPr>
        <p:spPr bwMode="auto">
          <a:xfrm>
            <a:off x="6553200" y="6400800"/>
            <a:ext cx="1905000" cy="457200"/>
          </a:xfrm>
          <a:prstGeom prst="rect">
            <a:avLst/>
          </a:prstGeom>
          <a:noFill/>
          <a:ln w="12700">
            <a:noFill/>
            <a:miter lim="800000"/>
            <a:headEnd/>
            <a:tailEnd/>
          </a:ln>
        </p:spPr>
        <p:txBody>
          <a:bodyPr wrap="none" lIns="90488" tIns="44450" rIns="90488" bIns="44450" anchor="ctr"/>
          <a:lstStyle/>
          <a:p>
            <a:pPr algn="r"/>
            <a:endParaRPr lang="en-US" sz="1200" b="1">
              <a:latin typeface="Calibri" pitchFamily="34" charset="0"/>
            </a:endParaRPr>
          </a:p>
        </p:txBody>
      </p:sp>
      <p:sp>
        <p:nvSpPr>
          <p:cNvPr id="54275" name="Rectangle 5"/>
          <p:cNvSpPr>
            <a:spLocks noGrp="1" noChangeArrowheads="1"/>
          </p:cNvSpPr>
          <p:nvPr>
            <p:ph type="title"/>
          </p:nvPr>
        </p:nvSpPr>
        <p:spPr>
          <a:noFill/>
        </p:spPr>
        <p:txBody>
          <a:bodyPr/>
          <a:lstStyle/>
          <a:p>
            <a:pPr eaLnBrk="1" hangingPunct="1"/>
            <a:r>
              <a:rPr lang="en-US" smtClean="0"/>
              <a:t>How Do you Program CPLD FPGA?</a:t>
            </a:r>
          </a:p>
        </p:txBody>
      </p:sp>
      <p:cxnSp>
        <p:nvCxnSpPr>
          <p:cNvPr id="6" name="Straight Connector 5"/>
          <p:cNvCxnSpPr/>
          <p:nvPr/>
        </p:nvCxnSpPr>
        <p:spPr>
          <a:xfrm>
            <a:off x="500063" y="1214438"/>
            <a:ext cx="7920037" cy="0"/>
          </a:xfrm>
          <a:prstGeom prst="line">
            <a:avLst/>
          </a:prstGeom>
        </p:spPr>
        <p:style>
          <a:lnRef idx="3">
            <a:schemeClr val="accent2"/>
          </a:lnRef>
          <a:fillRef idx="0">
            <a:schemeClr val="accent2"/>
          </a:fillRef>
          <a:effectRef idx="2">
            <a:schemeClr val="accent2"/>
          </a:effectRef>
          <a:fontRef idx="minor">
            <a:schemeClr val="tx1"/>
          </a:fontRef>
        </p:style>
      </p:cxnSp>
      <p:grpSp>
        <p:nvGrpSpPr>
          <p:cNvPr id="2" name="Group 8"/>
          <p:cNvGrpSpPr>
            <a:grpSpLocks/>
          </p:cNvGrpSpPr>
          <p:nvPr/>
        </p:nvGrpSpPr>
        <p:grpSpPr bwMode="auto">
          <a:xfrm>
            <a:off x="457200" y="457200"/>
            <a:ext cx="8305800" cy="6172200"/>
            <a:chOff x="457200" y="457200"/>
            <a:chExt cx="8305800" cy="6172200"/>
          </a:xfrm>
        </p:grpSpPr>
        <p:sp>
          <p:nvSpPr>
            <p:cNvPr id="54279" name="Line 5"/>
            <p:cNvSpPr>
              <a:spLocks noChangeShapeType="1"/>
            </p:cNvSpPr>
            <p:nvPr/>
          </p:nvSpPr>
          <p:spPr bwMode="auto">
            <a:xfrm>
              <a:off x="457200" y="457200"/>
              <a:ext cx="8305800" cy="0"/>
            </a:xfrm>
            <a:prstGeom prst="line">
              <a:avLst/>
            </a:prstGeom>
            <a:noFill/>
            <a:ln w="38100">
              <a:solidFill>
                <a:srgbClr val="0000FF"/>
              </a:solidFill>
              <a:round/>
              <a:headEnd/>
              <a:tailEnd/>
            </a:ln>
          </p:spPr>
          <p:txBody>
            <a:bodyPr/>
            <a:lstStyle/>
            <a:p>
              <a:endParaRPr lang="en-IN"/>
            </a:p>
          </p:txBody>
        </p:sp>
        <p:sp>
          <p:nvSpPr>
            <p:cNvPr id="54280" name="Line 4"/>
            <p:cNvSpPr>
              <a:spLocks noChangeShapeType="1"/>
            </p:cNvSpPr>
            <p:nvPr/>
          </p:nvSpPr>
          <p:spPr bwMode="auto">
            <a:xfrm>
              <a:off x="457200" y="457200"/>
              <a:ext cx="0" cy="6172200"/>
            </a:xfrm>
            <a:prstGeom prst="line">
              <a:avLst/>
            </a:prstGeom>
            <a:noFill/>
            <a:ln w="38100">
              <a:solidFill>
                <a:srgbClr val="0000FF"/>
              </a:solidFill>
              <a:round/>
              <a:headEnd/>
              <a:tailEnd/>
            </a:ln>
          </p:spPr>
          <p:txBody>
            <a:bodyPr/>
            <a:lstStyle/>
            <a:p>
              <a:endParaRPr lang="en-IN"/>
            </a:p>
          </p:txBody>
        </p:sp>
        <p:sp>
          <p:nvSpPr>
            <p:cNvPr id="54281" name="Line 6"/>
            <p:cNvSpPr>
              <a:spLocks noChangeShapeType="1"/>
            </p:cNvSpPr>
            <p:nvPr/>
          </p:nvSpPr>
          <p:spPr bwMode="auto">
            <a:xfrm>
              <a:off x="8763000" y="457200"/>
              <a:ext cx="0" cy="6172200"/>
            </a:xfrm>
            <a:prstGeom prst="line">
              <a:avLst/>
            </a:prstGeom>
            <a:noFill/>
            <a:ln w="38100">
              <a:solidFill>
                <a:srgbClr val="0000FF"/>
              </a:solidFill>
              <a:round/>
              <a:headEnd/>
              <a:tailEnd/>
            </a:ln>
          </p:spPr>
          <p:txBody>
            <a:bodyPr/>
            <a:lstStyle/>
            <a:p>
              <a:endParaRPr lang="en-IN"/>
            </a:p>
          </p:txBody>
        </p:sp>
        <p:sp>
          <p:nvSpPr>
            <p:cNvPr id="54282" name="Line 7"/>
            <p:cNvSpPr>
              <a:spLocks noChangeShapeType="1"/>
            </p:cNvSpPr>
            <p:nvPr/>
          </p:nvSpPr>
          <p:spPr bwMode="auto">
            <a:xfrm>
              <a:off x="457200" y="6629400"/>
              <a:ext cx="8305800" cy="0"/>
            </a:xfrm>
            <a:prstGeom prst="line">
              <a:avLst/>
            </a:prstGeom>
            <a:noFill/>
            <a:ln w="38100">
              <a:solidFill>
                <a:srgbClr val="0000FF"/>
              </a:solidFill>
              <a:round/>
              <a:headEnd/>
              <a:tailEnd/>
            </a:ln>
          </p:spPr>
          <p:txBody>
            <a:bodyPr/>
            <a:lstStyle/>
            <a:p>
              <a:endParaRPr lang="en-IN"/>
            </a:p>
          </p:txBody>
        </p:sp>
      </p:grpSp>
      <p:pic>
        <p:nvPicPr>
          <p:cNvPr id="9218" name="Picture 2"/>
          <p:cNvPicPr>
            <a:picLocks noGrp="1" noChangeAspect="1" noChangeArrowheads="1"/>
          </p:cNvPicPr>
          <p:nvPr>
            <p:ph idx="1"/>
          </p:nvPr>
        </p:nvPicPr>
        <p:blipFill>
          <a:blip r:embed="rId3"/>
          <a:srcRect/>
          <a:stretch>
            <a:fillRect/>
          </a:stretch>
        </p:blipFill>
        <p:spPr bwMode="auto">
          <a:xfrm>
            <a:off x="571472" y="1571612"/>
            <a:ext cx="4000528" cy="3353683"/>
          </a:xfrm>
          <a:prstGeom prst="rect">
            <a:avLst/>
          </a:prstGeom>
          <a:noFill/>
          <a:ln w="9525">
            <a:noFill/>
            <a:miter lim="800000"/>
            <a:headEnd/>
            <a:tailEnd/>
          </a:ln>
          <a:effectLst/>
        </p:spPr>
      </p:pic>
      <p:pic>
        <p:nvPicPr>
          <p:cNvPr id="9219" name="Picture 3"/>
          <p:cNvPicPr>
            <a:picLocks noChangeAspect="1" noChangeArrowheads="1"/>
          </p:cNvPicPr>
          <p:nvPr/>
        </p:nvPicPr>
        <p:blipFill>
          <a:blip r:embed="rId4"/>
          <a:srcRect/>
          <a:stretch>
            <a:fillRect/>
          </a:stretch>
        </p:blipFill>
        <p:spPr bwMode="auto">
          <a:xfrm>
            <a:off x="5072066" y="1571612"/>
            <a:ext cx="3592873" cy="3429024"/>
          </a:xfrm>
          <a:prstGeom prst="rect">
            <a:avLst/>
          </a:prstGeom>
          <a:noFill/>
          <a:ln w="9525">
            <a:noFill/>
            <a:miter lim="800000"/>
            <a:headEnd/>
            <a:tailEnd/>
          </a:ln>
          <a:effectLst/>
        </p:spPr>
      </p:pic>
      <p:sp>
        <p:nvSpPr>
          <p:cNvPr id="13" name="TextBox 12"/>
          <p:cNvSpPr txBox="1"/>
          <p:nvPr/>
        </p:nvSpPr>
        <p:spPr>
          <a:xfrm>
            <a:off x="857224" y="5072074"/>
            <a:ext cx="3571900" cy="369332"/>
          </a:xfrm>
          <a:prstGeom prst="rect">
            <a:avLst/>
          </a:prstGeom>
          <a:noFill/>
        </p:spPr>
        <p:txBody>
          <a:bodyPr wrap="square" rtlCol="0">
            <a:spAutoFit/>
          </a:bodyPr>
          <a:lstStyle/>
          <a:p>
            <a:r>
              <a:rPr lang="en-US" smtClean="0"/>
              <a:t>Schematic Entry</a:t>
            </a:r>
            <a:endParaRPr lang="en-IN"/>
          </a:p>
        </p:txBody>
      </p:sp>
      <p:sp>
        <p:nvSpPr>
          <p:cNvPr id="14" name="TextBox 13"/>
          <p:cNvSpPr txBox="1"/>
          <p:nvPr/>
        </p:nvSpPr>
        <p:spPr>
          <a:xfrm>
            <a:off x="5357818" y="5143512"/>
            <a:ext cx="3000396" cy="923330"/>
          </a:xfrm>
          <a:prstGeom prst="rect">
            <a:avLst/>
          </a:prstGeom>
          <a:noFill/>
        </p:spPr>
        <p:txBody>
          <a:bodyPr wrap="square" rtlCol="0">
            <a:spAutoFit/>
          </a:bodyPr>
          <a:lstStyle/>
          <a:p>
            <a:r>
              <a:rPr lang="en-US" smtClean="0"/>
              <a:t>Hardware Description Lang</a:t>
            </a:r>
          </a:p>
          <a:p>
            <a:r>
              <a:rPr lang="en-US" smtClean="0"/>
              <a:t>VHDL</a:t>
            </a:r>
          </a:p>
          <a:p>
            <a:r>
              <a:rPr lang="en-US" smtClean="0"/>
              <a:t>Verylog HDL</a:t>
            </a:r>
            <a:endParaRPr lang="en-IN"/>
          </a:p>
        </p:txBody>
      </p:sp>
    </p:spTree>
  </p:cSld>
  <p:clrMapOvr>
    <a:masterClrMapping/>
  </p:clrMapOvr>
  <p:transition spd="slow"/>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ChangeArrowheads="1"/>
          </p:cNvSpPr>
          <p:nvPr/>
        </p:nvSpPr>
        <p:spPr bwMode="auto">
          <a:xfrm>
            <a:off x="6553200" y="6400800"/>
            <a:ext cx="1905000" cy="457200"/>
          </a:xfrm>
          <a:prstGeom prst="rect">
            <a:avLst/>
          </a:prstGeom>
          <a:noFill/>
          <a:ln w="12700">
            <a:noFill/>
            <a:miter lim="800000"/>
            <a:headEnd/>
            <a:tailEnd/>
          </a:ln>
        </p:spPr>
        <p:txBody>
          <a:bodyPr wrap="none" lIns="90488" tIns="44450" rIns="90488" bIns="44450" anchor="ctr"/>
          <a:lstStyle/>
          <a:p>
            <a:pPr algn="r"/>
            <a:endParaRPr lang="en-US" sz="1200" b="1">
              <a:latin typeface="Calibri" pitchFamily="34" charset="0"/>
            </a:endParaRPr>
          </a:p>
        </p:txBody>
      </p:sp>
      <p:cxnSp>
        <p:nvCxnSpPr>
          <p:cNvPr id="6" name="Straight Connector 5"/>
          <p:cNvCxnSpPr/>
          <p:nvPr/>
        </p:nvCxnSpPr>
        <p:spPr>
          <a:xfrm>
            <a:off x="500063" y="1214438"/>
            <a:ext cx="7920037" cy="0"/>
          </a:xfrm>
          <a:prstGeom prst="line">
            <a:avLst/>
          </a:prstGeom>
        </p:spPr>
        <p:style>
          <a:lnRef idx="3">
            <a:schemeClr val="accent2"/>
          </a:lnRef>
          <a:fillRef idx="0">
            <a:schemeClr val="accent2"/>
          </a:fillRef>
          <a:effectRef idx="2">
            <a:schemeClr val="accent2"/>
          </a:effectRef>
          <a:fontRef idx="minor">
            <a:schemeClr val="tx1"/>
          </a:fontRef>
        </p:style>
      </p:cxnSp>
      <p:grpSp>
        <p:nvGrpSpPr>
          <p:cNvPr id="2" name="Group 8"/>
          <p:cNvGrpSpPr>
            <a:grpSpLocks/>
          </p:cNvGrpSpPr>
          <p:nvPr/>
        </p:nvGrpSpPr>
        <p:grpSpPr bwMode="auto">
          <a:xfrm>
            <a:off x="457200" y="457200"/>
            <a:ext cx="8305800" cy="6172200"/>
            <a:chOff x="457200" y="457200"/>
            <a:chExt cx="8305800" cy="6172200"/>
          </a:xfrm>
        </p:grpSpPr>
        <p:sp>
          <p:nvSpPr>
            <p:cNvPr id="3080" name="Line 5"/>
            <p:cNvSpPr>
              <a:spLocks noChangeShapeType="1"/>
            </p:cNvSpPr>
            <p:nvPr/>
          </p:nvSpPr>
          <p:spPr bwMode="auto">
            <a:xfrm>
              <a:off x="457200" y="457200"/>
              <a:ext cx="8305800" cy="0"/>
            </a:xfrm>
            <a:prstGeom prst="line">
              <a:avLst/>
            </a:prstGeom>
            <a:noFill/>
            <a:ln w="38100">
              <a:solidFill>
                <a:srgbClr val="0000FF"/>
              </a:solidFill>
              <a:round/>
              <a:headEnd/>
              <a:tailEnd/>
            </a:ln>
          </p:spPr>
          <p:txBody>
            <a:bodyPr/>
            <a:lstStyle/>
            <a:p>
              <a:endParaRPr lang="en-IN"/>
            </a:p>
          </p:txBody>
        </p:sp>
        <p:sp>
          <p:nvSpPr>
            <p:cNvPr id="3081" name="Line 4"/>
            <p:cNvSpPr>
              <a:spLocks noChangeShapeType="1"/>
            </p:cNvSpPr>
            <p:nvPr/>
          </p:nvSpPr>
          <p:spPr bwMode="auto">
            <a:xfrm>
              <a:off x="457200" y="457200"/>
              <a:ext cx="0" cy="6172200"/>
            </a:xfrm>
            <a:prstGeom prst="line">
              <a:avLst/>
            </a:prstGeom>
            <a:noFill/>
            <a:ln w="38100">
              <a:solidFill>
                <a:srgbClr val="0000FF"/>
              </a:solidFill>
              <a:round/>
              <a:headEnd/>
              <a:tailEnd/>
            </a:ln>
          </p:spPr>
          <p:txBody>
            <a:bodyPr/>
            <a:lstStyle/>
            <a:p>
              <a:endParaRPr lang="en-IN"/>
            </a:p>
          </p:txBody>
        </p:sp>
        <p:sp>
          <p:nvSpPr>
            <p:cNvPr id="3082" name="Line 6"/>
            <p:cNvSpPr>
              <a:spLocks noChangeShapeType="1"/>
            </p:cNvSpPr>
            <p:nvPr/>
          </p:nvSpPr>
          <p:spPr bwMode="auto">
            <a:xfrm>
              <a:off x="8763000" y="457200"/>
              <a:ext cx="0" cy="6172200"/>
            </a:xfrm>
            <a:prstGeom prst="line">
              <a:avLst/>
            </a:prstGeom>
            <a:noFill/>
            <a:ln w="38100">
              <a:solidFill>
                <a:srgbClr val="0000FF"/>
              </a:solidFill>
              <a:round/>
              <a:headEnd/>
              <a:tailEnd/>
            </a:ln>
          </p:spPr>
          <p:txBody>
            <a:bodyPr/>
            <a:lstStyle/>
            <a:p>
              <a:endParaRPr lang="en-IN"/>
            </a:p>
          </p:txBody>
        </p:sp>
        <p:sp>
          <p:nvSpPr>
            <p:cNvPr id="3083" name="Line 7"/>
            <p:cNvSpPr>
              <a:spLocks noChangeShapeType="1"/>
            </p:cNvSpPr>
            <p:nvPr/>
          </p:nvSpPr>
          <p:spPr bwMode="auto">
            <a:xfrm>
              <a:off x="457200" y="6629400"/>
              <a:ext cx="8305800" cy="0"/>
            </a:xfrm>
            <a:prstGeom prst="line">
              <a:avLst/>
            </a:prstGeom>
            <a:noFill/>
            <a:ln w="38100">
              <a:solidFill>
                <a:srgbClr val="0000FF"/>
              </a:solidFill>
              <a:round/>
              <a:headEnd/>
              <a:tailEnd/>
            </a:ln>
          </p:spPr>
          <p:txBody>
            <a:bodyPr/>
            <a:lstStyle/>
            <a:p>
              <a:endParaRPr lang="en-IN"/>
            </a:p>
          </p:txBody>
        </p:sp>
      </p:grpSp>
      <p:sp>
        <p:nvSpPr>
          <p:cNvPr id="3078" name="Title 11"/>
          <p:cNvSpPr>
            <a:spLocks noGrp="1"/>
          </p:cNvSpPr>
          <p:nvPr>
            <p:ph type="title"/>
          </p:nvPr>
        </p:nvSpPr>
        <p:spPr>
          <a:xfrm>
            <a:off x="500034" y="1643050"/>
            <a:ext cx="8229600" cy="1143000"/>
          </a:xfrm>
        </p:spPr>
        <p:txBody>
          <a:bodyPr/>
          <a:lstStyle/>
          <a:p>
            <a:pPr eaLnBrk="1" hangingPunct="1"/>
            <a:r>
              <a:rPr lang="en-IN" dirty="0" smtClean="0"/>
              <a:t>Thanks</a:t>
            </a:r>
          </a:p>
        </p:txBody>
      </p:sp>
      <p:graphicFrame>
        <p:nvGraphicFramePr>
          <p:cNvPr id="18434" name="Object 2"/>
          <p:cNvGraphicFramePr>
            <a:graphicFrameLocks noChangeAspect="1"/>
          </p:cNvGraphicFramePr>
          <p:nvPr/>
        </p:nvGraphicFramePr>
        <p:xfrm>
          <a:off x="3357554" y="3071810"/>
          <a:ext cx="2667000" cy="2000250"/>
        </p:xfrm>
        <a:graphic>
          <a:graphicData uri="http://schemas.openxmlformats.org/presentationml/2006/ole">
            <p:oleObj spid="_x0000_s11266" name="Photo Editor Photo" r:id="rId4" imgW="2666667" imgH="2000000" progId="">
              <p:embed/>
            </p:oleObj>
          </a:graphicData>
        </a:graphic>
      </p:graphicFrame>
      <p:sp>
        <p:nvSpPr>
          <p:cNvPr id="13" name="TextBox 12"/>
          <p:cNvSpPr txBox="1">
            <a:spLocks noChangeArrowheads="1"/>
          </p:cNvSpPr>
          <p:nvPr/>
        </p:nvSpPr>
        <p:spPr bwMode="auto">
          <a:xfrm>
            <a:off x="1000125" y="5643563"/>
            <a:ext cx="7358063" cy="646112"/>
          </a:xfrm>
          <a:prstGeom prst="rect">
            <a:avLst/>
          </a:prstGeom>
          <a:noFill/>
          <a:ln w="9525">
            <a:noFill/>
            <a:miter lim="800000"/>
            <a:headEnd/>
            <a:tailEnd/>
          </a:ln>
        </p:spPr>
        <p:txBody>
          <a:bodyPr>
            <a:spAutoFit/>
          </a:bodyPr>
          <a:lstStyle/>
          <a:p>
            <a:r>
              <a:rPr lang="en-IN">
                <a:latin typeface="Calibri" pitchFamily="34" charset="0"/>
              </a:rPr>
              <a:t>Give Your Feedbacks at:</a:t>
            </a:r>
          </a:p>
          <a:p>
            <a:r>
              <a:rPr lang="en-IN">
                <a:latin typeface="Calibri" pitchFamily="34" charset="0"/>
              </a:rPr>
              <a:t>www.amitdegada.weebly.com/blog.html</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8434"/>
                                        </p:tgtEl>
                                        <p:attrNameLst>
                                          <p:attrName>style.visibility</p:attrName>
                                        </p:attrNameLst>
                                      </p:cBhvr>
                                      <p:to>
                                        <p:strVal val="visible"/>
                                      </p:to>
                                    </p:set>
                                    <p:animEffect transition="in" filter="box(in)">
                                      <p:cBhvr>
                                        <p:cTn id="7" dur="500"/>
                                        <p:tgtEl>
                                          <p:spTgt spid="1843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 calcmode="lin" valueType="num">
                                      <p:cBhvr additive="base">
                                        <p:cTn id="12"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3">
                                            <p:txEl>
                                              <p:pRg st="0" end="0"/>
                                            </p:txEl>
                                          </p:spTgt>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13">
                                            <p:txEl>
                                              <p:pRg st="1" end="1"/>
                                            </p:txEl>
                                          </p:spTgt>
                                        </p:tgtEl>
                                        <p:attrNameLst>
                                          <p:attrName>style.visibility</p:attrName>
                                        </p:attrNameLst>
                                      </p:cBhvr>
                                      <p:to>
                                        <p:strVal val="visible"/>
                                      </p:to>
                                    </p:set>
                                    <p:anim calcmode="lin" valueType="num">
                                      <p:cBhvr additive="base">
                                        <p:cTn id="16" dur="500" fill="hold"/>
                                        <p:tgtEl>
                                          <p:spTgt spid="13">
                                            <p:txEl>
                                              <p:pRg st="1" end="1"/>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1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4274" name="Rectangle 3"/>
          <p:cNvSpPr>
            <a:spLocks noChangeArrowheads="1"/>
          </p:cNvSpPr>
          <p:nvPr/>
        </p:nvSpPr>
        <p:spPr bwMode="auto">
          <a:xfrm>
            <a:off x="6553200" y="6400800"/>
            <a:ext cx="1905000" cy="457200"/>
          </a:xfrm>
          <a:prstGeom prst="rect">
            <a:avLst/>
          </a:prstGeom>
          <a:noFill/>
          <a:ln w="12700">
            <a:noFill/>
            <a:miter lim="800000"/>
            <a:headEnd/>
            <a:tailEnd/>
          </a:ln>
        </p:spPr>
        <p:txBody>
          <a:bodyPr wrap="none" lIns="90488" tIns="44450" rIns="90488" bIns="44450" anchor="ctr"/>
          <a:lstStyle/>
          <a:p>
            <a:pPr algn="r"/>
            <a:endParaRPr lang="en-US" sz="1200" b="1">
              <a:latin typeface="Calibri" pitchFamily="34" charset="0"/>
            </a:endParaRPr>
          </a:p>
        </p:txBody>
      </p:sp>
      <p:sp>
        <p:nvSpPr>
          <p:cNvPr id="54275" name="Rectangle 5"/>
          <p:cNvSpPr>
            <a:spLocks noGrp="1" noChangeArrowheads="1"/>
          </p:cNvSpPr>
          <p:nvPr>
            <p:ph type="title"/>
          </p:nvPr>
        </p:nvSpPr>
        <p:spPr>
          <a:noFill/>
        </p:spPr>
        <p:txBody>
          <a:bodyPr/>
          <a:lstStyle/>
          <a:p>
            <a:pPr eaLnBrk="1" hangingPunct="1"/>
            <a:endParaRPr lang="en-US" smtClean="0"/>
          </a:p>
        </p:txBody>
      </p:sp>
      <p:cxnSp>
        <p:nvCxnSpPr>
          <p:cNvPr id="6" name="Straight Connector 5"/>
          <p:cNvCxnSpPr/>
          <p:nvPr/>
        </p:nvCxnSpPr>
        <p:spPr>
          <a:xfrm>
            <a:off x="500063" y="1214438"/>
            <a:ext cx="7920037" cy="0"/>
          </a:xfrm>
          <a:prstGeom prst="line">
            <a:avLst/>
          </a:prstGeom>
        </p:spPr>
        <p:style>
          <a:lnRef idx="3">
            <a:schemeClr val="accent2"/>
          </a:lnRef>
          <a:fillRef idx="0">
            <a:schemeClr val="accent2"/>
          </a:fillRef>
          <a:effectRef idx="2">
            <a:schemeClr val="accent2"/>
          </a:effectRef>
          <a:fontRef idx="minor">
            <a:schemeClr val="tx1"/>
          </a:fontRef>
        </p:style>
      </p:cxnSp>
      <p:grpSp>
        <p:nvGrpSpPr>
          <p:cNvPr id="2" name="Group 8"/>
          <p:cNvGrpSpPr>
            <a:grpSpLocks/>
          </p:cNvGrpSpPr>
          <p:nvPr/>
        </p:nvGrpSpPr>
        <p:grpSpPr bwMode="auto">
          <a:xfrm>
            <a:off x="457200" y="457200"/>
            <a:ext cx="8305800" cy="6172200"/>
            <a:chOff x="457200" y="457200"/>
            <a:chExt cx="8305800" cy="6172200"/>
          </a:xfrm>
        </p:grpSpPr>
        <p:sp>
          <p:nvSpPr>
            <p:cNvPr id="54279" name="Line 5"/>
            <p:cNvSpPr>
              <a:spLocks noChangeShapeType="1"/>
            </p:cNvSpPr>
            <p:nvPr/>
          </p:nvSpPr>
          <p:spPr bwMode="auto">
            <a:xfrm>
              <a:off x="457200" y="457200"/>
              <a:ext cx="8305800" cy="0"/>
            </a:xfrm>
            <a:prstGeom prst="line">
              <a:avLst/>
            </a:prstGeom>
            <a:noFill/>
            <a:ln w="38100">
              <a:solidFill>
                <a:srgbClr val="0000FF"/>
              </a:solidFill>
              <a:round/>
              <a:headEnd/>
              <a:tailEnd/>
            </a:ln>
          </p:spPr>
          <p:txBody>
            <a:bodyPr/>
            <a:lstStyle/>
            <a:p>
              <a:endParaRPr lang="en-IN"/>
            </a:p>
          </p:txBody>
        </p:sp>
        <p:sp>
          <p:nvSpPr>
            <p:cNvPr id="54280" name="Line 4"/>
            <p:cNvSpPr>
              <a:spLocks noChangeShapeType="1"/>
            </p:cNvSpPr>
            <p:nvPr/>
          </p:nvSpPr>
          <p:spPr bwMode="auto">
            <a:xfrm>
              <a:off x="457200" y="457200"/>
              <a:ext cx="0" cy="6172200"/>
            </a:xfrm>
            <a:prstGeom prst="line">
              <a:avLst/>
            </a:prstGeom>
            <a:noFill/>
            <a:ln w="38100">
              <a:solidFill>
                <a:srgbClr val="0000FF"/>
              </a:solidFill>
              <a:round/>
              <a:headEnd/>
              <a:tailEnd/>
            </a:ln>
          </p:spPr>
          <p:txBody>
            <a:bodyPr/>
            <a:lstStyle/>
            <a:p>
              <a:endParaRPr lang="en-IN"/>
            </a:p>
          </p:txBody>
        </p:sp>
        <p:sp>
          <p:nvSpPr>
            <p:cNvPr id="54281" name="Line 6"/>
            <p:cNvSpPr>
              <a:spLocks noChangeShapeType="1"/>
            </p:cNvSpPr>
            <p:nvPr/>
          </p:nvSpPr>
          <p:spPr bwMode="auto">
            <a:xfrm>
              <a:off x="8763000" y="457200"/>
              <a:ext cx="0" cy="6172200"/>
            </a:xfrm>
            <a:prstGeom prst="line">
              <a:avLst/>
            </a:prstGeom>
            <a:noFill/>
            <a:ln w="38100">
              <a:solidFill>
                <a:srgbClr val="0000FF"/>
              </a:solidFill>
              <a:round/>
              <a:headEnd/>
              <a:tailEnd/>
            </a:ln>
          </p:spPr>
          <p:txBody>
            <a:bodyPr/>
            <a:lstStyle/>
            <a:p>
              <a:endParaRPr lang="en-IN"/>
            </a:p>
          </p:txBody>
        </p:sp>
        <p:sp>
          <p:nvSpPr>
            <p:cNvPr id="54282" name="Line 7"/>
            <p:cNvSpPr>
              <a:spLocks noChangeShapeType="1"/>
            </p:cNvSpPr>
            <p:nvPr/>
          </p:nvSpPr>
          <p:spPr bwMode="auto">
            <a:xfrm>
              <a:off x="457200" y="6629400"/>
              <a:ext cx="8305800" cy="0"/>
            </a:xfrm>
            <a:prstGeom prst="line">
              <a:avLst/>
            </a:prstGeom>
            <a:noFill/>
            <a:ln w="38100">
              <a:solidFill>
                <a:srgbClr val="0000FF"/>
              </a:solidFill>
              <a:round/>
              <a:headEnd/>
              <a:tailEnd/>
            </a:ln>
          </p:spPr>
          <p:txBody>
            <a:bodyPr/>
            <a:lstStyle/>
            <a:p>
              <a:endParaRPr lang="en-IN"/>
            </a:p>
          </p:txBody>
        </p:sp>
      </p:grpSp>
      <p:sp>
        <p:nvSpPr>
          <p:cNvPr id="54278" name="Content Placeholder 10"/>
          <p:cNvSpPr>
            <a:spLocks noGrp="1"/>
          </p:cNvSpPr>
          <p:nvPr>
            <p:ph idx="1"/>
          </p:nvPr>
        </p:nvSpPr>
        <p:spPr/>
        <p:txBody>
          <a:bodyPr/>
          <a:lstStyle/>
          <a:p>
            <a:pPr eaLnBrk="1" hangingPunct="1"/>
            <a:endParaRPr lang="en-US" smtClean="0"/>
          </a:p>
        </p:txBody>
      </p:sp>
    </p:spTree>
  </p:cSld>
  <p:clrMapOvr>
    <a:masterClrMapping/>
  </p:clrMapOvr>
  <p:transition spd="slow"/>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4274" name="Rectangle 3"/>
          <p:cNvSpPr>
            <a:spLocks noChangeArrowheads="1"/>
          </p:cNvSpPr>
          <p:nvPr/>
        </p:nvSpPr>
        <p:spPr bwMode="auto">
          <a:xfrm>
            <a:off x="6553200" y="6400800"/>
            <a:ext cx="1905000" cy="457200"/>
          </a:xfrm>
          <a:prstGeom prst="rect">
            <a:avLst/>
          </a:prstGeom>
          <a:noFill/>
          <a:ln w="12700">
            <a:noFill/>
            <a:miter lim="800000"/>
            <a:headEnd/>
            <a:tailEnd/>
          </a:ln>
        </p:spPr>
        <p:txBody>
          <a:bodyPr wrap="none" lIns="90488" tIns="44450" rIns="90488" bIns="44450" anchor="ctr"/>
          <a:lstStyle/>
          <a:p>
            <a:pPr algn="r"/>
            <a:endParaRPr lang="en-US" sz="1200" b="1">
              <a:latin typeface="Calibri" pitchFamily="34" charset="0"/>
            </a:endParaRPr>
          </a:p>
        </p:txBody>
      </p:sp>
      <p:sp>
        <p:nvSpPr>
          <p:cNvPr id="54275" name="Rectangle 5"/>
          <p:cNvSpPr>
            <a:spLocks noGrp="1" noChangeArrowheads="1"/>
          </p:cNvSpPr>
          <p:nvPr>
            <p:ph type="title"/>
          </p:nvPr>
        </p:nvSpPr>
        <p:spPr>
          <a:noFill/>
        </p:spPr>
        <p:txBody>
          <a:bodyPr/>
          <a:lstStyle/>
          <a:p>
            <a:pPr eaLnBrk="1" hangingPunct="1"/>
            <a:endParaRPr lang="en-US" smtClean="0"/>
          </a:p>
        </p:txBody>
      </p:sp>
      <p:cxnSp>
        <p:nvCxnSpPr>
          <p:cNvPr id="6" name="Straight Connector 5"/>
          <p:cNvCxnSpPr/>
          <p:nvPr/>
        </p:nvCxnSpPr>
        <p:spPr>
          <a:xfrm>
            <a:off x="500063" y="1214438"/>
            <a:ext cx="7920037" cy="0"/>
          </a:xfrm>
          <a:prstGeom prst="line">
            <a:avLst/>
          </a:prstGeom>
        </p:spPr>
        <p:style>
          <a:lnRef idx="3">
            <a:schemeClr val="accent2"/>
          </a:lnRef>
          <a:fillRef idx="0">
            <a:schemeClr val="accent2"/>
          </a:fillRef>
          <a:effectRef idx="2">
            <a:schemeClr val="accent2"/>
          </a:effectRef>
          <a:fontRef idx="minor">
            <a:schemeClr val="tx1"/>
          </a:fontRef>
        </p:style>
      </p:cxnSp>
      <p:grpSp>
        <p:nvGrpSpPr>
          <p:cNvPr id="2" name="Group 8"/>
          <p:cNvGrpSpPr>
            <a:grpSpLocks/>
          </p:cNvGrpSpPr>
          <p:nvPr/>
        </p:nvGrpSpPr>
        <p:grpSpPr bwMode="auto">
          <a:xfrm>
            <a:off x="457200" y="457200"/>
            <a:ext cx="8305800" cy="6172200"/>
            <a:chOff x="457200" y="457200"/>
            <a:chExt cx="8305800" cy="6172200"/>
          </a:xfrm>
        </p:grpSpPr>
        <p:sp>
          <p:nvSpPr>
            <p:cNvPr id="54279" name="Line 5"/>
            <p:cNvSpPr>
              <a:spLocks noChangeShapeType="1"/>
            </p:cNvSpPr>
            <p:nvPr/>
          </p:nvSpPr>
          <p:spPr bwMode="auto">
            <a:xfrm>
              <a:off x="457200" y="457200"/>
              <a:ext cx="8305800" cy="0"/>
            </a:xfrm>
            <a:prstGeom prst="line">
              <a:avLst/>
            </a:prstGeom>
            <a:noFill/>
            <a:ln w="38100">
              <a:solidFill>
                <a:srgbClr val="0000FF"/>
              </a:solidFill>
              <a:round/>
              <a:headEnd/>
              <a:tailEnd/>
            </a:ln>
          </p:spPr>
          <p:txBody>
            <a:bodyPr/>
            <a:lstStyle/>
            <a:p>
              <a:endParaRPr lang="en-IN"/>
            </a:p>
          </p:txBody>
        </p:sp>
        <p:sp>
          <p:nvSpPr>
            <p:cNvPr id="54280" name="Line 4"/>
            <p:cNvSpPr>
              <a:spLocks noChangeShapeType="1"/>
            </p:cNvSpPr>
            <p:nvPr/>
          </p:nvSpPr>
          <p:spPr bwMode="auto">
            <a:xfrm>
              <a:off x="457200" y="457200"/>
              <a:ext cx="0" cy="6172200"/>
            </a:xfrm>
            <a:prstGeom prst="line">
              <a:avLst/>
            </a:prstGeom>
            <a:noFill/>
            <a:ln w="38100">
              <a:solidFill>
                <a:srgbClr val="0000FF"/>
              </a:solidFill>
              <a:round/>
              <a:headEnd/>
              <a:tailEnd/>
            </a:ln>
          </p:spPr>
          <p:txBody>
            <a:bodyPr/>
            <a:lstStyle/>
            <a:p>
              <a:endParaRPr lang="en-IN"/>
            </a:p>
          </p:txBody>
        </p:sp>
        <p:sp>
          <p:nvSpPr>
            <p:cNvPr id="54281" name="Line 6"/>
            <p:cNvSpPr>
              <a:spLocks noChangeShapeType="1"/>
            </p:cNvSpPr>
            <p:nvPr/>
          </p:nvSpPr>
          <p:spPr bwMode="auto">
            <a:xfrm>
              <a:off x="8763000" y="457200"/>
              <a:ext cx="0" cy="6172200"/>
            </a:xfrm>
            <a:prstGeom prst="line">
              <a:avLst/>
            </a:prstGeom>
            <a:noFill/>
            <a:ln w="38100">
              <a:solidFill>
                <a:srgbClr val="0000FF"/>
              </a:solidFill>
              <a:round/>
              <a:headEnd/>
              <a:tailEnd/>
            </a:ln>
          </p:spPr>
          <p:txBody>
            <a:bodyPr/>
            <a:lstStyle/>
            <a:p>
              <a:endParaRPr lang="en-IN"/>
            </a:p>
          </p:txBody>
        </p:sp>
        <p:sp>
          <p:nvSpPr>
            <p:cNvPr id="54282" name="Line 7"/>
            <p:cNvSpPr>
              <a:spLocks noChangeShapeType="1"/>
            </p:cNvSpPr>
            <p:nvPr/>
          </p:nvSpPr>
          <p:spPr bwMode="auto">
            <a:xfrm>
              <a:off x="457200" y="6629400"/>
              <a:ext cx="8305800" cy="0"/>
            </a:xfrm>
            <a:prstGeom prst="line">
              <a:avLst/>
            </a:prstGeom>
            <a:noFill/>
            <a:ln w="38100">
              <a:solidFill>
                <a:srgbClr val="0000FF"/>
              </a:solidFill>
              <a:round/>
              <a:headEnd/>
              <a:tailEnd/>
            </a:ln>
          </p:spPr>
          <p:txBody>
            <a:bodyPr/>
            <a:lstStyle/>
            <a:p>
              <a:endParaRPr lang="en-IN"/>
            </a:p>
          </p:txBody>
        </p:sp>
      </p:grpSp>
      <p:sp>
        <p:nvSpPr>
          <p:cNvPr id="54278" name="Content Placeholder 10"/>
          <p:cNvSpPr>
            <a:spLocks noGrp="1"/>
          </p:cNvSpPr>
          <p:nvPr>
            <p:ph idx="1"/>
          </p:nvPr>
        </p:nvSpPr>
        <p:spPr/>
        <p:txBody>
          <a:bodyPr/>
          <a:lstStyle/>
          <a:p>
            <a:pPr eaLnBrk="1" hangingPunct="1"/>
            <a:endParaRPr lang="en-US" smtClean="0"/>
          </a:p>
        </p:txBody>
      </p:sp>
    </p:spTree>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3"/>
          <p:cNvSpPr>
            <a:spLocks noChangeArrowheads="1"/>
          </p:cNvSpPr>
          <p:nvPr/>
        </p:nvSpPr>
        <p:spPr bwMode="auto">
          <a:xfrm>
            <a:off x="6553200" y="6400800"/>
            <a:ext cx="1905000" cy="457200"/>
          </a:xfrm>
          <a:prstGeom prst="rect">
            <a:avLst/>
          </a:prstGeom>
          <a:noFill/>
          <a:ln w="12700">
            <a:noFill/>
            <a:miter lim="800000"/>
            <a:headEnd/>
            <a:tailEnd/>
          </a:ln>
        </p:spPr>
        <p:txBody>
          <a:bodyPr wrap="none" lIns="90488" tIns="44450" rIns="90488" bIns="44450" anchor="ctr"/>
          <a:lstStyle/>
          <a:p>
            <a:pPr algn="r"/>
            <a:endParaRPr lang="en-US" sz="1200" b="1">
              <a:latin typeface="Calibri" pitchFamily="34" charset="0"/>
            </a:endParaRPr>
          </a:p>
        </p:txBody>
      </p:sp>
      <p:sp>
        <p:nvSpPr>
          <p:cNvPr id="54275" name="Rectangle 5"/>
          <p:cNvSpPr>
            <a:spLocks noGrp="1" noChangeArrowheads="1"/>
          </p:cNvSpPr>
          <p:nvPr>
            <p:ph type="title"/>
          </p:nvPr>
        </p:nvSpPr>
        <p:spPr>
          <a:noFill/>
        </p:spPr>
        <p:txBody>
          <a:bodyPr/>
          <a:lstStyle/>
          <a:p>
            <a:pPr eaLnBrk="1" hangingPunct="1"/>
            <a:r>
              <a:rPr lang="en-US" smtClean="0"/>
              <a:t>Programmable Logic</a:t>
            </a:r>
          </a:p>
        </p:txBody>
      </p:sp>
      <p:cxnSp>
        <p:nvCxnSpPr>
          <p:cNvPr id="6" name="Straight Connector 5"/>
          <p:cNvCxnSpPr/>
          <p:nvPr/>
        </p:nvCxnSpPr>
        <p:spPr>
          <a:xfrm>
            <a:off x="500063" y="1214438"/>
            <a:ext cx="7920037" cy="0"/>
          </a:xfrm>
          <a:prstGeom prst="line">
            <a:avLst/>
          </a:prstGeom>
        </p:spPr>
        <p:style>
          <a:lnRef idx="3">
            <a:schemeClr val="accent2"/>
          </a:lnRef>
          <a:fillRef idx="0">
            <a:schemeClr val="accent2"/>
          </a:fillRef>
          <a:effectRef idx="2">
            <a:schemeClr val="accent2"/>
          </a:effectRef>
          <a:fontRef idx="minor">
            <a:schemeClr val="tx1"/>
          </a:fontRef>
        </p:style>
      </p:cxnSp>
      <p:grpSp>
        <p:nvGrpSpPr>
          <p:cNvPr id="2" name="Group 8"/>
          <p:cNvGrpSpPr>
            <a:grpSpLocks/>
          </p:cNvGrpSpPr>
          <p:nvPr/>
        </p:nvGrpSpPr>
        <p:grpSpPr bwMode="auto">
          <a:xfrm>
            <a:off x="457200" y="457200"/>
            <a:ext cx="8305800" cy="6172200"/>
            <a:chOff x="457200" y="457200"/>
            <a:chExt cx="8305800" cy="6172200"/>
          </a:xfrm>
        </p:grpSpPr>
        <p:sp>
          <p:nvSpPr>
            <p:cNvPr id="54279" name="Line 5"/>
            <p:cNvSpPr>
              <a:spLocks noChangeShapeType="1"/>
            </p:cNvSpPr>
            <p:nvPr/>
          </p:nvSpPr>
          <p:spPr bwMode="auto">
            <a:xfrm>
              <a:off x="457200" y="457200"/>
              <a:ext cx="8305800" cy="0"/>
            </a:xfrm>
            <a:prstGeom prst="line">
              <a:avLst/>
            </a:prstGeom>
            <a:noFill/>
            <a:ln w="38100">
              <a:solidFill>
                <a:srgbClr val="0000FF"/>
              </a:solidFill>
              <a:round/>
              <a:headEnd/>
              <a:tailEnd/>
            </a:ln>
          </p:spPr>
          <p:txBody>
            <a:bodyPr/>
            <a:lstStyle/>
            <a:p>
              <a:endParaRPr lang="en-IN"/>
            </a:p>
          </p:txBody>
        </p:sp>
        <p:sp>
          <p:nvSpPr>
            <p:cNvPr id="54280" name="Line 4"/>
            <p:cNvSpPr>
              <a:spLocks noChangeShapeType="1"/>
            </p:cNvSpPr>
            <p:nvPr/>
          </p:nvSpPr>
          <p:spPr bwMode="auto">
            <a:xfrm>
              <a:off x="457200" y="457200"/>
              <a:ext cx="0" cy="6172200"/>
            </a:xfrm>
            <a:prstGeom prst="line">
              <a:avLst/>
            </a:prstGeom>
            <a:noFill/>
            <a:ln w="38100">
              <a:solidFill>
                <a:srgbClr val="0000FF"/>
              </a:solidFill>
              <a:round/>
              <a:headEnd/>
              <a:tailEnd/>
            </a:ln>
          </p:spPr>
          <p:txBody>
            <a:bodyPr/>
            <a:lstStyle/>
            <a:p>
              <a:endParaRPr lang="en-IN"/>
            </a:p>
          </p:txBody>
        </p:sp>
        <p:sp>
          <p:nvSpPr>
            <p:cNvPr id="54281" name="Line 6"/>
            <p:cNvSpPr>
              <a:spLocks noChangeShapeType="1"/>
            </p:cNvSpPr>
            <p:nvPr/>
          </p:nvSpPr>
          <p:spPr bwMode="auto">
            <a:xfrm>
              <a:off x="8763000" y="457200"/>
              <a:ext cx="0" cy="6172200"/>
            </a:xfrm>
            <a:prstGeom prst="line">
              <a:avLst/>
            </a:prstGeom>
            <a:noFill/>
            <a:ln w="38100">
              <a:solidFill>
                <a:srgbClr val="0000FF"/>
              </a:solidFill>
              <a:round/>
              <a:headEnd/>
              <a:tailEnd/>
            </a:ln>
          </p:spPr>
          <p:txBody>
            <a:bodyPr/>
            <a:lstStyle/>
            <a:p>
              <a:endParaRPr lang="en-IN"/>
            </a:p>
          </p:txBody>
        </p:sp>
        <p:sp>
          <p:nvSpPr>
            <p:cNvPr id="54282" name="Line 7"/>
            <p:cNvSpPr>
              <a:spLocks noChangeShapeType="1"/>
            </p:cNvSpPr>
            <p:nvPr/>
          </p:nvSpPr>
          <p:spPr bwMode="auto">
            <a:xfrm>
              <a:off x="457200" y="6629400"/>
              <a:ext cx="8305800" cy="0"/>
            </a:xfrm>
            <a:prstGeom prst="line">
              <a:avLst/>
            </a:prstGeom>
            <a:noFill/>
            <a:ln w="38100">
              <a:solidFill>
                <a:srgbClr val="0000FF"/>
              </a:solidFill>
              <a:round/>
              <a:headEnd/>
              <a:tailEnd/>
            </a:ln>
          </p:spPr>
          <p:txBody>
            <a:bodyPr/>
            <a:lstStyle/>
            <a:p>
              <a:endParaRPr lang="en-IN"/>
            </a:p>
          </p:txBody>
        </p:sp>
      </p:grpSp>
      <p:sp>
        <p:nvSpPr>
          <p:cNvPr id="54278" name="Content Placeholder 10"/>
          <p:cNvSpPr>
            <a:spLocks noGrp="1"/>
          </p:cNvSpPr>
          <p:nvPr>
            <p:ph idx="1"/>
          </p:nvPr>
        </p:nvSpPr>
        <p:spPr/>
        <p:txBody>
          <a:bodyPr/>
          <a:lstStyle/>
          <a:p>
            <a:pPr eaLnBrk="1" hangingPunct="1"/>
            <a:r>
              <a:rPr lang="en-US" smtClean="0"/>
              <a:t>Basic Idea: Two Dimensional array of Logic Blocks and Flip-Flops with means for the User to Configure.</a:t>
            </a:r>
          </a:p>
          <a:p>
            <a:pPr lvl="1"/>
            <a:r>
              <a:rPr lang="en-US" smtClean="0"/>
              <a:t>Interconnection between the Logic Block</a:t>
            </a:r>
          </a:p>
          <a:p>
            <a:pPr lvl="1"/>
            <a:r>
              <a:rPr lang="en-US" smtClean="0"/>
              <a:t>The Function of Each Block</a:t>
            </a:r>
          </a:p>
          <a:p>
            <a:pPr eaLnBrk="1" hangingPunct="1"/>
            <a:endParaRPr lang="en-US" smtClean="0"/>
          </a:p>
        </p:txBody>
      </p:sp>
    </p:spTree>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3"/>
          <p:cNvSpPr>
            <a:spLocks noChangeArrowheads="1"/>
          </p:cNvSpPr>
          <p:nvPr/>
        </p:nvSpPr>
        <p:spPr bwMode="auto">
          <a:xfrm>
            <a:off x="6553200" y="6400800"/>
            <a:ext cx="1905000" cy="457200"/>
          </a:xfrm>
          <a:prstGeom prst="rect">
            <a:avLst/>
          </a:prstGeom>
          <a:noFill/>
          <a:ln w="12700">
            <a:noFill/>
            <a:miter lim="800000"/>
            <a:headEnd/>
            <a:tailEnd/>
          </a:ln>
        </p:spPr>
        <p:txBody>
          <a:bodyPr wrap="none" lIns="90488" tIns="44450" rIns="90488" bIns="44450" anchor="ctr"/>
          <a:lstStyle/>
          <a:p>
            <a:pPr algn="r"/>
            <a:endParaRPr lang="en-US" sz="1200" b="1">
              <a:latin typeface="Calibri" pitchFamily="34" charset="0"/>
            </a:endParaRPr>
          </a:p>
        </p:txBody>
      </p:sp>
      <p:sp>
        <p:nvSpPr>
          <p:cNvPr id="54275" name="Rectangle 5"/>
          <p:cNvSpPr>
            <a:spLocks noGrp="1" noChangeArrowheads="1"/>
          </p:cNvSpPr>
          <p:nvPr>
            <p:ph type="title"/>
          </p:nvPr>
        </p:nvSpPr>
        <p:spPr>
          <a:noFill/>
        </p:spPr>
        <p:txBody>
          <a:bodyPr/>
          <a:lstStyle/>
          <a:p>
            <a:pPr eaLnBrk="1" hangingPunct="1"/>
            <a:r>
              <a:rPr lang="en-US" smtClean="0"/>
              <a:t>PROM (Probraamable ROM)</a:t>
            </a:r>
          </a:p>
        </p:txBody>
      </p:sp>
      <p:cxnSp>
        <p:nvCxnSpPr>
          <p:cNvPr id="6" name="Straight Connector 5"/>
          <p:cNvCxnSpPr/>
          <p:nvPr/>
        </p:nvCxnSpPr>
        <p:spPr>
          <a:xfrm>
            <a:off x="500063" y="1214438"/>
            <a:ext cx="7920037" cy="0"/>
          </a:xfrm>
          <a:prstGeom prst="line">
            <a:avLst/>
          </a:prstGeom>
        </p:spPr>
        <p:style>
          <a:lnRef idx="3">
            <a:schemeClr val="accent2"/>
          </a:lnRef>
          <a:fillRef idx="0">
            <a:schemeClr val="accent2"/>
          </a:fillRef>
          <a:effectRef idx="2">
            <a:schemeClr val="accent2"/>
          </a:effectRef>
          <a:fontRef idx="minor">
            <a:schemeClr val="tx1"/>
          </a:fontRef>
        </p:style>
      </p:cxnSp>
      <p:grpSp>
        <p:nvGrpSpPr>
          <p:cNvPr id="2" name="Group 8"/>
          <p:cNvGrpSpPr>
            <a:grpSpLocks/>
          </p:cNvGrpSpPr>
          <p:nvPr/>
        </p:nvGrpSpPr>
        <p:grpSpPr bwMode="auto">
          <a:xfrm>
            <a:off x="457200" y="457200"/>
            <a:ext cx="8305800" cy="6172200"/>
            <a:chOff x="457200" y="457200"/>
            <a:chExt cx="8305800" cy="6172200"/>
          </a:xfrm>
        </p:grpSpPr>
        <p:sp>
          <p:nvSpPr>
            <p:cNvPr id="54279" name="Line 5"/>
            <p:cNvSpPr>
              <a:spLocks noChangeShapeType="1"/>
            </p:cNvSpPr>
            <p:nvPr/>
          </p:nvSpPr>
          <p:spPr bwMode="auto">
            <a:xfrm>
              <a:off x="457200" y="457200"/>
              <a:ext cx="8305800" cy="0"/>
            </a:xfrm>
            <a:prstGeom prst="line">
              <a:avLst/>
            </a:prstGeom>
            <a:noFill/>
            <a:ln w="38100">
              <a:solidFill>
                <a:srgbClr val="0000FF"/>
              </a:solidFill>
              <a:round/>
              <a:headEnd/>
              <a:tailEnd/>
            </a:ln>
          </p:spPr>
          <p:txBody>
            <a:bodyPr/>
            <a:lstStyle/>
            <a:p>
              <a:endParaRPr lang="en-IN"/>
            </a:p>
          </p:txBody>
        </p:sp>
        <p:sp>
          <p:nvSpPr>
            <p:cNvPr id="54280" name="Line 4"/>
            <p:cNvSpPr>
              <a:spLocks noChangeShapeType="1"/>
            </p:cNvSpPr>
            <p:nvPr/>
          </p:nvSpPr>
          <p:spPr bwMode="auto">
            <a:xfrm>
              <a:off x="457200" y="457200"/>
              <a:ext cx="0" cy="6172200"/>
            </a:xfrm>
            <a:prstGeom prst="line">
              <a:avLst/>
            </a:prstGeom>
            <a:noFill/>
            <a:ln w="38100">
              <a:solidFill>
                <a:srgbClr val="0000FF"/>
              </a:solidFill>
              <a:round/>
              <a:headEnd/>
              <a:tailEnd/>
            </a:ln>
          </p:spPr>
          <p:txBody>
            <a:bodyPr/>
            <a:lstStyle/>
            <a:p>
              <a:endParaRPr lang="en-IN"/>
            </a:p>
          </p:txBody>
        </p:sp>
        <p:sp>
          <p:nvSpPr>
            <p:cNvPr id="54281" name="Line 6"/>
            <p:cNvSpPr>
              <a:spLocks noChangeShapeType="1"/>
            </p:cNvSpPr>
            <p:nvPr/>
          </p:nvSpPr>
          <p:spPr bwMode="auto">
            <a:xfrm>
              <a:off x="8763000" y="457200"/>
              <a:ext cx="0" cy="6172200"/>
            </a:xfrm>
            <a:prstGeom prst="line">
              <a:avLst/>
            </a:prstGeom>
            <a:noFill/>
            <a:ln w="38100">
              <a:solidFill>
                <a:srgbClr val="0000FF"/>
              </a:solidFill>
              <a:round/>
              <a:headEnd/>
              <a:tailEnd/>
            </a:ln>
          </p:spPr>
          <p:txBody>
            <a:bodyPr/>
            <a:lstStyle/>
            <a:p>
              <a:endParaRPr lang="en-IN"/>
            </a:p>
          </p:txBody>
        </p:sp>
        <p:sp>
          <p:nvSpPr>
            <p:cNvPr id="54282" name="Line 7"/>
            <p:cNvSpPr>
              <a:spLocks noChangeShapeType="1"/>
            </p:cNvSpPr>
            <p:nvPr/>
          </p:nvSpPr>
          <p:spPr bwMode="auto">
            <a:xfrm>
              <a:off x="457200" y="6629400"/>
              <a:ext cx="8305800" cy="0"/>
            </a:xfrm>
            <a:prstGeom prst="line">
              <a:avLst/>
            </a:prstGeom>
            <a:noFill/>
            <a:ln w="38100">
              <a:solidFill>
                <a:srgbClr val="0000FF"/>
              </a:solidFill>
              <a:round/>
              <a:headEnd/>
              <a:tailEnd/>
            </a:ln>
          </p:spPr>
          <p:txBody>
            <a:bodyPr/>
            <a:lstStyle/>
            <a:p>
              <a:endParaRPr lang="en-IN"/>
            </a:p>
          </p:txBody>
        </p:sp>
      </p:grpSp>
      <p:sp>
        <p:nvSpPr>
          <p:cNvPr id="54278" name="Content Placeholder 10"/>
          <p:cNvSpPr>
            <a:spLocks noGrp="1"/>
          </p:cNvSpPr>
          <p:nvPr>
            <p:ph idx="1"/>
          </p:nvPr>
        </p:nvSpPr>
        <p:spPr/>
        <p:txBody>
          <a:bodyPr>
            <a:normAutofit fontScale="85000" lnSpcReduction="20000"/>
          </a:bodyPr>
          <a:lstStyle/>
          <a:p>
            <a:pPr algn="just"/>
            <a:r>
              <a:rPr lang="en-US" smtClean="0"/>
              <a:t>The first programmable device – PROM</a:t>
            </a:r>
          </a:p>
          <a:p>
            <a:pPr algn="just"/>
            <a:r>
              <a:rPr lang="en-US" smtClean="0"/>
              <a:t>Programmable OR</a:t>
            </a:r>
          </a:p>
          <a:p>
            <a:pPr algn="just"/>
            <a:r>
              <a:rPr lang="en-US" smtClean="0"/>
              <a:t>Basically available in 2 types viz. </a:t>
            </a:r>
            <a:r>
              <a:rPr lang="en-US" smtClean="0">
                <a:solidFill>
                  <a:srgbClr val="FF0000"/>
                </a:solidFill>
              </a:rPr>
              <a:t>O</a:t>
            </a:r>
            <a:r>
              <a:rPr lang="en-US" smtClean="0"/>
              <a:t>ne </a:t>
            </a:r>
            <a:r>
              <a:rPr lang="en-US" smtClean="0">
                <a:solidFill>
                  <a:srgbClr val="FF0000"/>
                </a:solidFill>
              </a:rPr>
              <a:t>T</a:t>
            </a:r>
            <a:r>
              <a:rPr lang="en-US" smtClean="0"/>
              <a:t>ime </a:t>
            </a:r>
            <a:r>
              <a:rPr lang="en-US" smtClean="0">
                <a:solidFill>
                  <a:srgbClr val="FF0000"/>
                </a:solidFill>
              </a:rPr>
              <a:t>P</a:t>
            </a:r>
            <a:r>
              <a:rPr lang="en-US" smtClean="0"/>
              <a:t>rogrammable ( </a:t>
            </a:r>
            <a:r>
              <a:rPr lang="en-US" smtClean="0">
                <a:solidFill>
                  <a:srgbClr val="FF0000"/>
                </a:solidFill>
              </a:rPr>
              <a:t>OTP</a:t>
            </a:r>
            <a:r>
              <a:rPr lang="en-US" smtClean="0"/>
              <a:t> ) and field programmable.</a:t>
            </a:r>
          </a:p>
          <a:p>
            <a:pPr algn="just"/>
            <a:r>
              <a:rPr lang="en-US" smtClean="0"/>
              <a:t>The field programmable had 2 types viz. EPROM based and EEPROM based.</a:t>
            </a:r>
          </a:p>
          <a:p>
            <a:pPr algn="just"/>
            <a:r>
              <a:rPr lang="en-US" smtClean="0"/>
              <a:t>Its basic architecture is an input decoder configured from AND gates, combined with a programmable OR matrix on the outputs. </a:t>
            </a:r>
          </a:p>
          <a:p>
            <a:pPr algn="just"/>
            <a:r>
              <a:rPr lang="en-US" smtClean="0"/>
              <a:t>This allows every output to be programmed individually from every possible input combination.</a:t>
            </a:r>
          </a:p>
          <a:p>
            <a:pPr algn="just"/>
            <a:endParaRPr lang="en-US" smtClean="0"/>
          </a:p>
          <a:p>
            <a:pPr eaLnBrk="1" hangingPunct="1"/>
            <a:endParaRPr lang="en-US" smtClean="0"/>
          </a:p>
        </p:txBody>
      </p:sp>
    </p:spTree>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3"/>
          <p:cNvSpPr>
            <a:spLocks noChangeArrowheads="1"/>
          </p:cNvSpPr>
          <p:nvPr/>
        </p:nvSpPr>
        <p:spPr bwMode="auto">
          <a:xfrm>
            <a:off x="6553200" y="6400800"/>
            <a:ext cx="1905000" cy="457200"/>
          </a:xfrm>
          <a:prstGeom prst="rect">
            <a:avLst/>
          </a:prstGeom>
          <a:noFill/>
          <a:ln w="12700">
            <a:noFill/>
            <a:miter lim="800000"/>
            <a:headEnd/>
            <a:tailEnd/>
          </a:ln>
        </p:spPr>
        <p:txBody>
          <a:bodyPr wrap="none" lIns="90488" tIns="44450" rIns="90488" bIns="44450" anchor="ctr"/>
          <a:lstStyle/>
          <a:p>
            <a:pPr algn="r"/>
            <a:endParaRPr lang="en-US" sz="1200" b="1">
              <a:latin typeface="Calibri" pitchFamily="34" charset="0"/>
            </a:endParaRPr>
          </a:p>
        </p:txBody>
      </p:sp>
      <p:sp>
        <p:nvSpPr>
          <p:cNvPr id="54275" name="Rectangle 5"/>
          <p:cNvSpPr>
            <a:spLocks noGrp="1" noChangeArrowheads="1"/>
          </p:cNvSpPr>
          <p:nvPr>
            <p:ph type="title"/>
          </p:nvPr>
        </p:nvSpPr>
        <p:spPr>
          <a:noFill/>
        </p:spPr>
        <p:txBody>
          <a:bodyPr/>
          <a:lstStyle/>
          <a:p>
            <a:pPr eaLnBrk="1" hangingPunct="1"/>
            <a:r>
              <a:rPr lang="en-US" smtClean="0"/>
              <a:t>PROM</a:t>
            </a:r>
          </a:p>
        </p:txBody>
      </p:sp>
      <p:cxnSp>
        <p:nvCxnSpPr>
          <p:cNvPr id="6" name="Straight Connector 5"/>
          <p:cNvCxnSpPr/>
          <p:nvPr/>
        </p:nvCxnSpPr>
        <p:spPr>
          <a:xfrm>
            <a:off x="500063" y="1214438"/>
            <a:ext cx="7920037" cy="0"/>
          </a:xfrm>
          <a:prstGeom prst="line">
            <a:avLst/>
          </a:prstGeom>
        </p:spPr>
        <p:style>
          <a:lnRef idx="3">
            <a:schemeClr val="accent2"/>
          </a:lnRef>
          <a:fillRef idx="0">
            <a:schemeClr val="accent2"/>
          </a:fillRef>
          <a:effectRef idx="2">
            <a:schemeClr val="accent2"/>
          </a:effectRef>
          <a:fontRef idx="minor">
            <a:schemeClr val="tx1"/>
          </a:fontRef>
        </p:style>
      </p:cxnSp>
      <p:grpSp>
        <p:nvGrpSpPr>
          <p:cNvPr id="2" name="Group 8"/>
          <p:cNvGrpSpPr>
            <a:grpSpLocks/>
          </p:cNvGrpSpPr>
          <p:nvPr/>
        </p:nvGrpSpPr>
        <p:grpSpPr bwMode="auto">
          <a:xfrm>
            <a:off x="457200" y="457200"/>
            <a:ext cx="8305800" cy="6172200"/>
            <a:chOff x="457200" y="457200"/>
            <a:chExt cx="8305800" cy="6172200"/>
          </a:xfrm>
        </p:grpSpPr>
        <p:sp>
          <p:nvSpPr>
            <p:cNvPr id="54279" name="Line 5"/>
            <p:cNvSpPr>
              <a:spLocks noChangeShapeType="1"/>
            </p:cNvSpPr>
            <p:nvPr/>
          </p:nvSpPr>
          <p:spPr bwMode="auto">
            <a:xfrm>
              <a:off x="457200" y="457200"/>
              <a:ext cx="8305800" cy="0"/>
            </a:xfrm>
            <a:prstGeom prst="line">
              <a:avLst/>
            </a:prstGeom>
            <a:noFill/>
            <a:ln w="38100">
              <a:solidFill>
                <a:srgbClr val="0000FF"/>
              </a:solidFill>
              <a:round/>
              <a:headEnd/>
              <a:tailEnd/>
            </a:ln>
          </p:spPr>
          <p:txBody>
            <a:bodyPr/>
            <a:lstStyle/>
            <a:p>
              <a:endParaRPr lang="en-IN"/>
            </a:p>
          </p:txBody>
        </p:sp>
        <p:sp>
          <p:nvSpPr>
            <p:cNvPr id="54280" name="Line 4"/>
            <p:cNvSpPr>
              <a:spLocks noChangeShapeType="1"/>
            </p:cNvSpPr>
            <p:nvPr/>
          </p:nvSpPr>
          <p:spPr bwMode="auto">
            <a:xfrm>
              <a:off x="457200" y="457200"/>
              <a:ext cx="0" cy="6172200"/>
            </a:xfrm>
            <a:prstGeom prst="line">
              <a:avLst/>
            </a:prstGeom>
            <a:noFill/>
            <a:ln w="38100">
              <a:solidFill>
                <a:srgbClr val="0000FF"/>
              </a:solidFill>
              <a:round/>
              <a:headEnd/>
              <a:tailEnd/>
            </a:ln>
          </p:spPr>
          <p:txBody>
            <a:bodyPr/>
            <a:lstStyle/>
            <a:p>
              <a:endParaRPr lang="en-IN"/>
            </a:p>
          </p:txBody>
        </p:sp>
        <p:sp>
          <p:nvSpPr>
            <p:cNvPr id="54281" name="Line 6"/>
            <p:cNvSpPr>
              <a:spLocks noChangeShapeType="1"/>
            </p:cNvSpPr>
            <p:nvPr/>
          </p:nvSpPr>
          <p:spPr bwMode="auto">
            <a:xfrm>
              <a:off x="8763000" y="457200"/>
              <a:ext cx="0" cy="6172200"/>
            </a:xfrm>
            <a:prstGeom prst="line">
              <a:avLst/>
            </a:prstGeom>
            <a:noFill/>
            <a:ln w="38100">
              <a:solidFill>
                <a:srgbClr val="0000FF"/>
              </a:solidFill>
              <a:round/>
              <a:headEnd/>
              <a:tailEnd/>
            </a:ln>
          </p:spPr>
          <p:txBody>
            <a:bodyPr/>
            <a:lstStyle/>
            <a:p>
              <a:endParaRPr lang="en-IN"/>
            </a:p>
          </p:txBody>
        </p:sp>
        <p:sp>
          <p:nvSpPr>
            <p:cNvPr id="54282" name="Line 7"/>
            <p:cNvSpPr>
              <a:spLocks noChangeShapeType="1"/>
            </p:cNvSpPr>
            <p:nvPr/>
          </p:nvSpPr>
          <p:spPr bwMode="auto">
            <a:xfrm>
              <a:off x="457200" y="6629400"/>
              <a:ext cx="8305800" cy="0"/>
            </a:xfrm>
            <a:prstGeom prst="line">
              <a:avLst/>
            </a:prstGeom>
            <a:noFill/>
            <a:ln w="38100">
              <a:solidFill>
                <a:srgbClr val="0000FF"/>
              </a:solidFill>
              <a:round/>
              <a:headEnd/>
              <a:tailEnd/>
            </a:ln>
          </p:spPr>
          <p:txBody>
            <a:bodyPr/>
            <a:lstStyle/>
            <a:p>
              <a:endParaRPr lang="en-IN"/>
            </a:p>
          </p:txBody>
        </p:sp>
      </p:grpSp>
      <p:pic>
        <p:nvPicPr>
          <p:cNvPr id="11" name="Picture 3" descr="E:\harshad\doc\FPGA ARCHITEUCTURE\prom.bmp"/>
          <p:cNvPicPr>
            <a:picLocks noChangeAspect="1" noChangeArrowheads="1"/>
          </p:cNvPicPr>
          <p:nvPr/>
        </p:nvPicPr>
        <p:blipFill>
          <a:blip r:embed="rId3"/>
          <a:srcRect/>
          <a:stretch>
            <a:fillRect/>
          </a:stretch>
        </p:blipFill>
        <p:spPr bwMode="auto">
          <a:xfrm>
            <a:off x="636783" y="1285860"/>
            <a:ext cx="5506853" cy="5280420"/>
          </a:xfrm>
          <a:prstGeom prst="rect">
            <a:avLst/>
          </a:prstGeom>
          <a:noFill/>
        </p:spPr>
      </p:pic>
      <p:sp>
        <p:nvSpPr>
          <p:cNvPr id="12" name="TextBox 11"/>
          <p:cNvSpPr txBox="1"/>
          <p:nvPr/>
        </p:nvSpPr>
        <p:spPr>
          <a:xfrm>
            <a:off x="5643570" y="1285860"/>
            <a:ext cx="2928958" cy="5047536"/>
          </a:xfrm>
          <a:prstGeom prst="rect">
            <a:avLst/>
          </a:prstGeom>
          <a:noFill/>
        </p:spPr>
        <p:txBody>
          <a:bodyPr wrap="square" rtlCol="0">
            <a:spAutoFit/>
          </a:bodyPr>
          <a:lstStyle/>
          <a:p>
            <a:r>
              <a:rPr lang="en-US" smtClean="0"/>
              <a:t>4 inputs we have 16 combinations and with output width 4, each of the 16X4 bit words can be programmed individually</a:t>
            </a:r>
            <a:r>
              <a:rPr lang="en-US" sz="1600" smtClean="0"/>
              <a:t>.</a:t>
            </a:r>
          </a:p>
          <a:p>
            <a:endParaRPr lang="en-US" sz="1600"/>
          </a:p>
          <a:p>
            <a:r>
              <a:rPr lang="en-IN" smtClean="0"/>
              <a:t>Application:</a:t>
            </a:r>
          </a:p>
          <a:p>
            <a:r>
              <a:rPr lang="en-IN"/>
              <a:t> video game </a:t>
            </a:r>
            <a:r>
              <a:rPr lang="en-IN" smtClean="0"/>
              <a:t>consoles</a:t>
            </a:r>
          </a:p>
          <a:p>
            <a:r>
              <a:rPr lang="en-IN" smtClean="0"/>
              <a:t> </a:t>
            </a:r>
            <a:r>
              <a:rPr lang="en-IN"/>
              <a:t>mobile </a:t>
            </a:r>
            <a:r>
              <a:rPr lang="en-IN" smtClean="0"/>
              <a:t>phones </a:t>
            </a:r>
          </a:p>
          <a:p>
            <a:r>
              <a:rPr lang="en-IN" smtClean="0"/>
              <a:t>Radio-Frequency </a:t>
            </a:r>
            <a:r>
              <a:rPr lang="en-IN"/>
              <a:t>identification (RFID) </a:t>
            </a:r>
            <a:r>
              <a:rPr lang="en-IN" smtClean="0"/>
              <a:t>tags </a:t>
            </a:r>
          </a:p>
          <a:p>
            <a:r>
              <a:rPr lang="en-IN" smtClean="0"/>
              <a:t>Implantable </a:t>
            </a:r>
            <a:r>
              <a:rPr lang="en-IN"/>
              <a:t>medical </a:t>
            </a:r>
            <a:r>
              <a:rPr lang="en-IN" smtClean="0"/>
              <a:t>devices </a:t>
            </a:r>
          </a:p>
          <a:p>
            <a:r>
              <a:rPr lang="en-IN" smtClean="0"/>
              <a:t>High-Definition Multimedia Interfaces </a:t>
            </a:r>
            <a:r>
              <a:rPr lang="en-IN"/>
              <a:t>(HDMI) and in </a:t>
            </a:r>
            <a:endParaRPr lang="en-IN" smtClean="0"/>
          </a:p>
          <a:p>
            <a:r>
              <a:rPr lang="en-IN" smtClean="0"/>
              <a:t>many </a:t>
            </a:r>
            <a:r>
              <a:rPr lang="en-IN"/>
              <a:t>other consumer and automotive electronics products.</a:t>
            </a:r>
          </a:p>
          <a:p>
            <a:endParaRPr lang="en-IN"/>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amond(in)">
                                      <p:cBhvr>
                                        <p:cTn id="7" dur="2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anim calcmode="lin" valueType="num">
                                      <p:cBhvr additive="base">
                                        <p:cTn id="12" dur="500" fill="hold"/>
                                        <p:tgtEl>
                                          <p:spTgt spid="12">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1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nodeType="clickEffect">
                                  <p:stCondLst>
                                    <p:cond delay="0"/>
                                  </p:stCondLst>
                                  <p:childTnLst>
                                    <p:set>
                                      <p:cBhvr>
                                        <p:cTn id="17" dur="1" fill="hold">
                                          <p:stCondLst>
                                            <p:cond delay="0"/>
                                          </p:stCondLst>
                                        </p:cTn>
                                        <p:tgtEl>
                                          <p:spTgt spid="12">
                                            <p:txEl>
                                              <p:pRg st="2" end="2"/>
                                            </p:txEl>
                                          </p:spTgt>
                                        </p:tgtEl>
                                        <p:attrNameLst>
                                          <p:attrName>style.visibility</p:attrName>
                                        </p:attrNameLst>
                                      </p:cBhvr>
                                      <p:to>
                                        <p:strVal val="visible"/>
                                      </p:to>
                                    </p:set>
                                    <p:anim calcmode="lin" valueType="num">
                                      <p:cBhvr additive="base">
                                        <p:cTn id="18" dur="500" fill="hold"/>
                                        <p:tgtEl>
                                          <p:spTgt spid="12">
                                            <p:txEl>
                                              <p:pRg st="2" end="2"/>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1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nodeType="clickEffect">
                                  <p:stCondLst>
                                    <p:cond delay="0"/>
                                  </p:stCondLst>
                                  <p:childTnLst>
                                    <p:set>
                                      <p:cBhvr>
                                        <p:cTn id="23" dur="1" fill="hold">
                                          <p:stCondLst>
                                            <p:cond delay="0"/>
                                          </p:stCondLst>
                                        </p:cTn>
                                        <p:tgtEl>
                                          <p:spTgt spid="12">
                                            <p:txEl>
                                              <p:pRg st="3" end="3"/>
                                            </p:txEl>
                                          </p:spTgt>
                                        </p:tgtEl>
                                        <p:attrNameLst>
                                          <p:attrName>style.visibility</p:attrName>
                                        </p:attrNameLst>
                                      </p:cBhvr>
                                      <p:to>
                                        <p:strVal val="visible"/>
                                      </p:to>
                                    </p:set>
                                    <p:anim calcmode="lin" valueType="num">
                                      <p:cBhvr additive="base">
                                        <p:cTn id="24" dur="500" fill="hold"/>
                                        <p:tgtEl>
                                          <p:spTgt spid="12">
                                            <p:txEl>
                                              <p:pRg st="3" end="3"/>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12">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8" fill="hold" nodeType="clickEffect">
                                  <p:stCondLst>
                                    <p:cond delay="0"/>
                                  </p:stCondLst>
                                  <p:childTnLst>
                                    <p:set>
                                      <p:cBhvr>
                                        <p:cTn id="29" dur="1" fill="hold">
                                          <p:stCondLst>
                                            <p:cond delay="0"/>
                                          </p:stCondLst>
                                        </p:cTn>
                                        <p:tgtEl>
                                          <p:spTgt spid="12">
                                            <p:txEl>
                                              <p:pRg st="4" end="4"/>
                                            </p:txEl>
                                          </p:spTgt>
                                        </p:tgtEl>
                                        <p:attrNameLst>
                                          <p:attrName>style.visibility</p:attrName>
                                        </p:attrNameLst>
                                      </p:cBhvr>
                                      <p:to>
                                        <p:strVal val="visible"/>
                                      </p:to>
                                    </p:set>
                                    <p:anim calcmode="lin" valueType="num">
                                      <p:cBhvr additive="base">
                                        <p:cTn id="30" dur="500" fill="hold"/>
                                        <p:tgtEl>
                                          <p:spTgt spid="12">
                                            <p:txEl>
                                              <p:pRg st="4" end="4"/>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12">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8" fill="hold" nodeType="clickEffect">
                                  <p:stCondLst>
                                    <p:cond delay="0"/>
                                  </p:stCondLst>
                                  <p:childTnLst>
                                    <p:set>
                                      <p:cBhvr>
                                        <p:cTn id="35" dur="1" fill="hold">
                                          <p:stCondLst>
                                            <p:cond delay="0"/>
                                          </p:stCondLst>
                                        </p:cTn>
                                        <p:tgtEl>
                                          <p:spTgt spid="12">
                                            <p:txEl>
                                              <p:pRg st="5" end="5"/>
                                            </p:txEl>
                                          </p:spTgt>
                                        </p:tgtEl>
                                        <p:attrNameLst>
                                          <p:attrName>style.visibility</p:attrName>
                                        </p:attrNameLst>
                                      </p:cBhvr>
                                      <p:to>
                                        <p:strVal val="visible"/>
                                      </p:to>
                                    </p:set>
                                    <p:anim calcmode="lin" valueType="num">
                                      <p:cBhvr additive="base">
                                        <p:cTn id="36" dur="500" fill="hold"/>
                                        <p:tgtEl>
                                          <p:spTgt spid="12">
                                            <p:txEl>
                                              <p:pRg st="5" end="5"/>
                                            </p:txEl>
                                          </p:spTgt>
                                        </p:tgtEl>
                                        <p:attrNameLst>
                                          <p:attrName>ppt_x</p:attrName>
                                        </p:attrNameLst>
                                      </p:cBhvr>
                                      <p:tavLst>
                                        <p:tav tm="0">
                                          <p:val>
                                            <p:strVal val="0-#ppt_w/2"/>
                                          </p:val>
                                        </p:tav>
                                        <p:tav tm="100000">
                                          <p:val>
                                            <p:strVal val="#ppt_x"/>
                                          </p:val>
                                        </p:tav>
                                      </p:tavLst>
                                    </p:anim>
                                    <p:anim calcmode="lin" valueType="num">
                                      <p:cBhvr additive="base">
                                        <p:cTn id="37" dur="500" fill="hold"/>
                                        <p:tgtEl>
                                          <p:spTgt spid="12">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8" fill="hold" nodeType="clickEffect">
                                  <p:stCondLst>
                                    <p:cond delay="0"/>
                                  </p:stCondLst>
                                  <p:childTnLst>
                                    <p:set>
                                      <p:cBhvr>
                                        <p:cTn id="41" dur="1" fill="hold">
                                          <p:stCondLst>
                                            <p:cond delay="0"/>
                                          </p:stCondLst>
                                        </p:cTn>
                                        <p:tgtEl>
                                          <p:spTgt spid="12">
                                            <p:txEl>
                                              <p:pRg st="6" end="6"/>
                                            </p:txEl>
                                          </p:spTgt>
                                        </p:tgtEl>
                                        <p:attrNameLst>
                                          <p:attrName>style.visibility</p:attrName>
                                        </p:attrNameLst>
                                      </p:cBhvr>
                                      <p:to>
                                        <p:strVal val="visible"/>
                                      </p:to>
                                    </p:set>
                                    <p:anim calcmode="lin" valueType="num">
                                      <p:cBhvr additive="base">
                                        <p:cTn id="42" dur="500" fill="hold"/>
                                        <p:tgtEl>
                                          <p:spTgt spid="12">
                                            <p:txEl>
                                              <p:pRg st="6" end="6"/>
                                            </p:txEl>
                                          </p:spTgt>
                                        </p:tgtEl>
                                        <p:attrNameLst>
                                          <p:attrName>ppt_x</p:attrName>
                                        </p:attrNameLst>
                                      </p:cBhvr>
                                      <p:tavLst>
                                        <p:tav tm="0">
                                          <p:val>
                                            <p:strVal val="0-#ppt_w/2"/>
                                          </p:val>
                                        </p:tav>
                                        <p:tav tm="100000">
                                          <p:val>
                                            <p:strVal val="#ppt_x"/>
                                          </p:val>
                                        </p:tav>
                                      </p:tavLst>
                                    </p:anim>
                                    <p:anim calcmode="lin" valueType="num">
                                      <p:cBhvr additive="base">
                                        <p:cTn id="43" dur="500" fill="hold"/>
                                        <p:tgtEl>
                                          <p:spTgt spid="12">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8" fill="hold" nodeType="clickEffect">
                                  <p:stCondLst>
                                    <p:cond delay="0"/>
                                  </p:stCondLst>
                                  <p:childTnLst>
                                    <p:set>
                                      <p:cBhvr>
                                        <p:cTn id="47" dur="1" fill="hold">
                                          <p:stCondLst>
                                            <p:cond delay="0"/>
                                          </p:stCondLst>
                                        </p:cTn>
                                        <p:tgtEl>
                                          <p:spTgt spid="12">
                                            <p:txEl>
                                              <p:pRg st="7" end="7"/>
                                            </p:txEl>
                                          </p:spTgt>
                                        </p:tgtEl>
                                        <p:attrNameLst>
                                          <p:attrName>style.visibility</p:attrName>
                                        </p:attrNameLst>
                                      </p:cBhvr>
                                      <p:to>
                                        <p:strVal val="visible"/>
                                      </p:to>
                                    </p:set>
                                    <p:anim calcmode="lin" valueType="num">
                                      <p:cBhvr additive="base">
                                        <p:cTn id="48" dur="500" fill="hold"/>
                                        <p:tgtEl>
                                          <p:spTgt spid="12">
                                            <p:txEl>
                                              <p:pRg st="7" end="7"/>
                                            </p:txEl>
                                          </p:spTgt>
                                        </p:tgtEl>
                                        <p:attrNameLst>
                                          <p:attrName>ppt_x</p:attrName>
                                        </p:attrNameLst>
                                      </p:cBhvr>
                                      <p:tavLst>
                                        <p:tav tm="0">
                                          <p:val>
                                            <p:strVal val="0-#ppt_w/2"/>
                                          </p:val>
                                        </p:tav>
                                        <p:tav tm="100000">
                                          <p:val>
                                            <p:strVal val="#ppt_x"/>
                                          </p:val>
                                        </p:tav>
                                      </p:tavLst>
                                    </p:anim>
                                    <p:anim calcmode="lin" valueType="num">
                                      <p:cBhvr additive="base">
                                        <p:cTn id="49" dur="500" fill="hold"/>
                                        <p:tgtEl>
                                          <p:spTgt spid="12">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8" fill="hold" nodeType="clickEffect">
                                  <p:stCondLst>
                                    <p:cond delay="0"/>
                                  </p:stCondLst>
                                  <p:childTnLst>
                                    <p:set>
                                      <p:cBhvr>
                                        <p:cTn id="53" dur="1" fill="hold">
                                          <p:stCondLst>
                                            <p:cond delay="0"/>
                                          </p:stCondLst>
                                        </p:cTn>
                                        <p:tgtEl>
                                          <p:spTgt spid="12">
                                            <p:txEl>
                                              <p:pRg st="8" end="8"/>
                                            </p:txEl>
                                          </p:spTgt>
                                        </p:tgtEl>
                                        <p:attrNameLst>
                                          <p:attrName>style.visibility</p:attrName>
                                        </p:attrNameLst>
                                      </p:cBhvr>
                                      <p:to>
                                        <p:strVal val="visible"/>
                                      </p:to>
                                    </p:set>
                                    <p:anim calcmode="lin" valueType="num">
                                      <p:cBhvr additive="base">
                                        <p:cTn id="54" dur="500" fill="hold"/>
                                        <p:tgtEl>
                                          <p:spTgt spid="12">
                                            <p:txEl>
                                              <p:pRg st="8" end="8"/>
                                            </p:txEl>
                                          </p:spTgt>
                                        </p:tgtEl>
                                        <p:attrNameLst>
                                          <p:attrName>ppt_x</p:attrName>
                                        </p:attrNameLst>
                                      </p:cBhvr>
                                      <p:tavLst>
                                        <p:tav tm="0">
                                          <p:val>
                                            <p:strVal val="0-#ppt_w/2"/>
                                          </p:val>
                                        </p:tav>
                                        <p:tav tm="100000">
                                          <p:val>
                                            <p:strVal val="#ppt_x"/>
                                          </p:val>
                                        </p:tav>
                                      </p:tavLst>
                                    </p:anim>
                                    <p:anim calcmode="lin" valueType="num">
                                      <p:cBhvr additive="base">
                                        <p:cTn id="55" dur="500" fill="hold"/>
                                        <p:tgtEl>
                                          <p:spTgt spid="12">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3"/>
          <p:cNvSpPr>
            <a:spLocks noChangeArrowheads="1"/>
          </p:cNvSpPr>
          <p:nvPr/>
        </p:nvSpPr>
        <p:spPr bwMode="auto">
          <a:xfrm>
            <a:off x="6553200" y="6400800"/>
            <a:ext cx="1905000" cy="457200"/>
          </a:xfrm>
          <a:prstGeom prst="rect">
            <a:avLst/>
          </a:prstGeom>
          <a:noFill/>
          <a:ln w="12700">
            <a:noFill/>
            <a:miter lim="800000"/>
            <a:headEnd/>
            <a:tailEnd/>
          </a:ln>
        </p:spPr>
        <p:txBody>
          <a:bodyPr wrap="none" lIns="90488" tIns="44450" rIns="90488" bIns="44450" anchor="ctr"/>
          <a:lstStyle/>
          <a:p>
            <a:pPr algn="r"/>
            <a:endParaRPr lang="en-US" sz="1200" b="1">
              <a:latin typeface="Calibri" pitchFamily="34" charset="0"/>
            </a:endParaRPr>
          </a:p>
        </p:txBody>
      </p:sp>
      <p:sp>
        <p:nvSpPr>
          <p:cNvPr id="54275" name="Rectangle 5"/>
          <p:cNvSpPr>
            <a:spLocks noGrp="1" noChangeArrowheads="1"/>
          </p:cNvSpPr>
          <p:nvPr>
            <p:ph type="title"/>
          </p:nvPr>
        </p:nvSpPr>
        <p:spPr>
          <a:noFill/>
        </p:spPr>
        <p:txBody>
          <a:bodyPr/>
          <a:lstStyle/>
          <a:p>
            <a:r>
              <a:rPr lang="en-US" smtClean="0"/>
              <a:t>PROM and PLD</a:t>
            </a:r>
          </a:p>
        </p:txBody>
      </p:sp>
      <p:cxnSp>
        <p:nvCxnSpPr>
          <p:cNvPr id="6" name="Straight Connector 5"/>
          <p:cNvCxnSpPr/>
          <p:nvPr/>
        </p:nvCxnSpPr>
        <p:spPr>
          <a:xfrm>
            <a:off x="500063" y="1214438"/>
            <a:ext cx="7920037" cy="0"/>
          </a:xfrm>
          <a:prstGeom prst="line">
            <a:avLst/>
          </a:prstGeom>
        </p:spPr>
        <p:style>
          <a:lnRef idx="3">
            <a:schemeClr val="accent2"/>
          </a:lnRef>
          <a:fillRef idx="0">
            <a:schemeClr val="accent2"/>
          </a:fillRef>
          <a:effectRef idx="2">
            <a:schemeClr val="accent2"/>
          </a:effectRef>
          <a:fontRef idx="minor">
            <a:schemeClr val="tx1"/>
          </a:fontRef>
        </p:style>
      </p:cxnSp>
      <p:grpSp>
        <p:nvGrpSpPr>
          <p:cNvPr id="2" name="Group 8"/>
          <p:cNvGrpSpPr>
            <a:grpSpLocks/>
          </p:cNvGrpSpPr>
          <p:nvPr/>
        </p:nvGrpSpPr>
        <p:grpSpPr bwMode="auto">
          <a:xfrm>
            <a:off x="457200" y="457200"/>
            <a:ext cx="8305800" cy="6172200"/>
            <a:chOff x="457200" y="457200"/>
            <a:chExt cx="8305800" cy="6172200"/>
          </a:xfrm>
        </p:grpSpPr>
        <p:sp>
          <p:nvSpPr>
            <p:cNvPr id="54279" name="Line 5"/>
            <p:cNvSpPr>
              <a:spLocks noChangeShapeType="1"/>
            </p:cNvSpPr>
            <p:nvPr/>
          </p:nvSpPr>
          <p:spPr bwMode="auto">
            <a:xfrm>
              <a:off x="457200" y="457200"/>
              <a:ext cx="8305800" cy="0"/>
            </a:xfrm>
            <a:prstGeom prst="line">
              <a:avLst/>
            </a:prstGeom>
            <a:noFill/>
            <a:ln w="38100">
              <a:solidFill>
                <a:srgbClr val="0000FF"/>
              </a:solidFill>
              <a:round/>
              <a:headEnd/>
              <a:tailEnd/>
            </a:ln>
          </p:spPr>
          <p:txBody>
            <a:bodyPr/>
            <a:lstStyle/>
            <a:p>
              <a:endParaRPr lang="en-IN"/>
            </a:p>
          </p:txBody>
        </p:sp>
        <p:sp>
          <p:nvSpPr>
            <p:cNvPr id="54280" name="Line 4"/>
            <p:cNvSpPr>
              <a:spLocks noChangeShapeType="1"/>
            </p:cNvSpPr>
            <p:nvPr/>
          </p:nvSpPr>
          <p:spPr bwMode="auto">
            <a:xfrm>
              <a:off x="457200" y="457200"/>
              <a:ext cx="0" cy="6172200"/>
            </a:xfrm>
            <a:prstGeom prst="line">
              <a:avLst/>
            </a:prstGeom>
            <a:noFill/>
            <a:ln w="38100">
              <a:solidFill>
                <a:srgbClr val="0000FF"/>
              </a:solidFill>
              <a:round/>
              <a:headEnd/>
              <a:tailEnd/>
            </a:ln>
          </p:spPr>
          <p:txBody>
            <a:bodyPr/>
            <a:lstStyle/>
            <a:p>
              <a:endParaRPr lang="en-IN"/>
            </a:p>
          </p:txBody>
        </p:sp>
        <p:sp>
          <p:nvSpPr>
            <p:cNvPr id="54281" name="Line 6"/>
            <p:cNvSpPr>
              <a:spLocks noChangeShapeType="1"/>
            </p:cNvSpPr>
            <p:nvPr/>
          </p:nvSpPr>
          <p:spPr bwMode="auto">
            <a:xfrm>
              <a:off x="8763000" y="457200"/>
              <a:ext cx="0" cy="6172200"/>
            </a:xfrm>
            <a:prstGeom prst="line">
              <a:avLst/>
            </a:prstGeom>
            <a:noFill/>
            <a:ln w="38100">
              <a:solidFill>
                <a:srgbClr val="0000FF"/>
              </a:solidFill>
              <a:round/>
              <a:headEnd/>
              <a:tailEnd/>
            </a:ln>
          </p:spPr>
          <p:txBody>
            <a:bodyPr/>
            <a:lstStyle/>
            <a:p>
              <a:endParaRPr lang="en-IN"/>
            </a:p>
          </p:txBody>
        </p:sp>
        <p:sp>
          <p:nvSpPr>
            <p:cNvPr id="54282" name="Line 7"/>
            <p:cNvSpPr>
              <a:spLocks noChangeShapeType="1"/>
            </p:cNvSpPr>
            <p:nvPr/>
          </p:nvSpPr>
          <p:spPr bwMode="auto">
            <a:xfrm>
              <a:off x="457200" y="6629400"/>
              <a:ext cx="8305800" cy="0"/>
            </a:xfrm>
            <a:prstGeom prst="line">
              <a:avLst/>
            </a:prstGeom>
            <a:noFill/>
            <a:ln w="38100">
              <a:solidFill>
                <a:srgbClr val="0000FF"/>
              </a:solidFill>
              <a:round/>
              <a:headEnd/>
              <a:tailEnd/>
            </a:ln>
          </p:spPr>
          <p:txBody>
            <a:bodyPr/>
            <a:lstStyle/>
            <a:p>
              <a:endParaRPr lang="en-IN"/>
            </a:p>
          </p:txBody>
        </p:sp>
      </p:grpSp>
      <p:sp>
        <p:nvSpPr>
          <p:cNvPr id="54278" name="Content Placeholder 10"/>
          <p:cNvSpPr>
            <a:spLocks noGrp="1"/>
          </p:cNvSpPr>
          <p:nvPr>
            <p:ph idx="1"/>
          </p:nvPr>
        </p:nvSpPr>
        <p:spPr/>
        <p:txBody>
          <a:bodyPr>
            <a:normAutofit fontScale="92500" lnSpcReduction="10000"/>
          </a:bodyPr>
          <a:lstStyle/>
          <a:p>
            <a:pPr algn="just"/>
            <a:r>
              <a:rPr lang="en-US" smtClean="0"/>
              <a:t>Programmed by user in-house by burning out fusible links.</a:t>
            </a:r>
          </a:p>
          <a:p>
            <a:pPr algn="just"/>
            <a:r>
              <a:rPr lang="en-US" smtClean="0"/>
              <a:t>However, PROMs have difficulty accommodating large number of inputs variables. Since each input variable added, the size of fuse matrix doubles.</a:t>
            </a:r>
          </a:p>
          <a:p>
            <a:pPr algn="just"/>
            <a:r>
              <a:rPr lang="en-US" smtClean="0"/>
              <a:t>Overall inefficient architecture for realizing logic circuits.</a:t>
            </a:r>
          </a:p>
          <a:p>
            <a:pPr algn="just"/>
            <a:r>
              <a:rPr lang="en-US" smtClean="0"/>
              <a:t>To overcome the limitation PLD utilizes a slightly different architecture.</a:t>
            </a:r>
          </a:p>
          <a:p>
            <a:pPr eaLnBrk="1" hangingPunct="1"/>
            <a:endParaRPr lang="en-US" smtClean="0"/>
          </a:p>
        </p:txBody>
      </p:sp>
    </p:spTree>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3"/>
          <p:cNvSpPr>
            <a:spLocks noChangeArrowheads="1"/>
          </p:cNvSpPr>
          <p:nvPr/>
        </p:nvSpPr>
        <p:spPr bwMode="auto">
          <a:xfrm>
            <a:off x="6553200" y="6400800"/>
            <a:ext cx="1905000" cy="457200"/>
          </a:xfrm>
          <a:prstGeom prst="rect">
            <a:avLst/>
          </a:prstGeom>
          <a:noFill/>
          <a:ln w="12700">
            <a:noFill/>
            <a:miter lim="800000"/>
            <a:headEnd/>
            <a:tailEnd/>
          </a:ln>
        </p:spPr>
        <p:txBody>
          <a:bodyPr wrap="none" lIns="90488" tIns="44450" rIns="90488" bIns="44450" anchor="ctr"/>
          <a:lstStyle/>
          <a:p>
            <a:pPr algn="r"/>
            <a:endParaRPr lang="en-US" sz="1200" b="1">
              <a:latin typeface="Calibri" pitchFamily="34" charset="0"/>
            </a:endParaRPr>
          </a:p>
        </p:txBody>
      </p:sp>
      <p:sp>
        <p:nvSpPr>
          <p:cNvPr id="54275" name="Rectangle 5"/>
          <p:cNvSpPr>
            <a:spLocks noGrp="1" noChangeArrowheads="1"/>
          </p:cNvSpPr>
          <p:nvPr>
            <p:ph type="title"/>
          </p:nvPr>
        </p:nvSpPr>
        <p:spPr>
          <a:noFill/>
        </p:spPr>
        <p:txBody>
          <a:bodyPr/>
          <a:lstStyle/>
          <a:p>
            <a:r>
              <a:rPr lang="en-US" b="0" smtClean="0"/>
              <a:t>PLA (Programmable Logic Array)</a:t>
            </a:r>
            <a:endParaRPr lang="en-US" smtClean="0"/>
          </a:p>
        </p:txBody>
      </p:sp>
      <p:cxnSp>
        <p:nvCxnSpPr>
          <p:cNvPr id="6" name="Straight Connector 5"/>
          <p:cNvCxnSpPr/>
          <p:nvPr/>
        </p:nvCxnSpPr>
        <p:spPr>
          <a:xfrm>
            <a:off x="500063" y="1214438"/>
            <a:ext cx="7920037" cy="0"/>
          </a:xfrm>
          <a:prstGeom prst="line">
            <a:avLst/>
          </a:prstGeom>
        </p:spPr>
        <p:style>
          <a:lnRef idx="3">
            <a:schemeClr val="accent2"/>
          </a:lnRef>
          <a:fillRef idx="0">
            <a:schemeClr val="accent2"/>
          </a:fillRef>
          <a:effectRef idx="2">
            <a:schemeClr val="accent2"/>
          </a:effectRef>
          <a:fontRef idx="minor">
            <a:schemeClr val="tx1"/>
          </a:fontRef>
        </p:style>
      </p:cxnSp>
      <p:grpSp>
        <p:nvGrpSpPr>
          <p:cNvPr id="2" name="Group 8"/>
          <p:cNvGrpSpPr>
            <a:grpSpLocks/>
          </p:cNvGrpSpPr>
          <p:nvPr/>
        </p:nvGrpSpPr>
        <p:grpSpPr bwMode="auto">
          <a:xfrm>
            <a:off x="457200" y="457200"/>
            <a:ext cx="8305800" cy="6172200"/>
            <a:chOff x="457200" y="457200"/>
            <a:chExt cx="8305800" cy="6172200"/>
          </a:xfrm>
        </p:grpSpPr>
        <p:sp>
          <p:nvSpPr>
            <p:cNvPr id="54279" name="Line 5"/>
            <p:cNvSpPr>
              <a:spLocks noChangeShapeType="1"/>
            </p:cNvSpPr>
            <p:nvPr/>
          </p:nvSpPr>
          <p:spPr bwMode="auto">
            <a:xfrm>
              <a:off x="457200" y="457200"/>
              <a:ext cx="8305800" cy="0"/>
            </a:xfrm>
            <a:prstGeom prst="line">
              <a:avLst/>
            </a:prstGeom>
            <a:noFill/>
            <a:ln w="38100">
              <a:solidFill>
                <a:srgbClr val="0000FF"/>
              </a:solidFill>
              <a:round/>
              <a:headEnd/>
              <a:tailEnd/>
            </a:ln>
          </p:spPr>
          <p:txBody>
            <a:bodyPr/>
            <a:lstStyle/>
            <a:p>
              <a:endParaRPr lang="en-IN"/>
            </a:p>
          </p:txBody>
        </p:sp>
        <p:sp>
          <p:nvSpPr>
            <p:cNvPr id="54280" name="Line 4"/>
            <p:cNvSpPr>
              <a:spLocks noChangeShapeType="1"/>
            </p:cNvSpPr>
            <p:nvPr/>
          </p:nvSpPr>
          <p:spPr bwMode="auto">
            <a:xfrm>
              <a:off x="457200" y="457200"/>
              <a:ext cx="0" cy="6172200"/>
            </a:xfrm>
            <a:prstGeom prst="line">
              <a:avLst/>
            </a:prstGeom>
            <a:noFill/>
            <a:ln w="38100">
              <a:solidFill>
                <a:srgbClr val="0000FF"/>
              </a:solidFill>
              <a:round/>
              <a:headEnd/>
              <a:tailEnd/>
            </a:ln>
          </p:spPr>
          <p:txBody>
            <a:bodyPr/>
            <a:lstStyle/>
            <a:p>
              <a:endParaRPr lang="en-IN"/>
            </a:p>
          </p:txBody>
        </p:sp>
        <p:sp>
          <p:nvSpPr>
            <p:cNvPr id="54281" name="Line 6"/>
            <p:cNvSpPr>
              <a:spLocks noChangeShapeType="1"/>
            </p:cNvSpPr>
            <p:nvPr/>
          </p:nvSpPr>
          <p:spPr bwMode="auto">
            <a:xfrm>
              <a:off x="8763000" y="457200"/>
              <a:ext cx="0" cy="6172200"/>
            </a:xfrm>
            <a:prstGeom prst="line">
              <a:avLst/>
            </a:prstGeom>
            <a:noFill/>
            <a:ln w="38100">
              <a:solidFill>
                <a:srgbClr val="0000FF"/>
              </a:solidFill>
              <a:round/>
              <a:headEnd/>
              <a:tailEnd/>
            </a:ln>
          </p:spPr>
          <p:txBody>
            <a:bodyPr/>
            <a:lstStyle/>
            <a:p>
              <a:endParaRPr lang="en-IN"/>
            </a:p>
          </p:txBody>
        </p:sp>
        <p:sp>
          <p:nvSpPr>
            <p:cNvPr id="54282" name="Line 7"/>
            <p:cNvSpPr>
              <a:spLocks noChangeShapeType="1"/>
            </p:cNvSpPr>
            <p:nvPr/>
          </p:nvSpPr>
          <p:spPr bwMode="auto">
            <a:xfrm>
              <a:off x="457200" y="6629400"/>
              <a:ext cx="8305800" cy="0"/>
            </a:xfrm>
            <a:prstGeom prst="line">
              <a:avLst/>
            </a:prstGeom>
            <a:noFill/>
            <a:ln w="38100">
              <a:solidFill>
                <a:srgbClr val="0000FF"/>
              </a:solidFill>
              <a:round/>
              <a:headEnd/>
              <a:tailEnd/>
            </a:ln>
          </p:spPr>
          <p:txBody>
            <a:bodyPr/>
            <a:lstStyle/>
            <a:p>
              <a:endParaRPr lang="en-IN"/>
            </a:p>
          </p:txBody>
        </p:sp>
      </p:grpSp>
      <p:sp>
        <p:nvSpPr>
          <p:cNvPr id="54278" name="Content Placeholder 10"/>
          <p:cNvSpPr>
            <a:spLocks noGrp="1"/>
          </p:cNvSpPr>
          <p:nvPr>
            <p:ph idx="1"/>
          </p:nvPr>
        </p:nvSpPr>
        <p:spPr/>
        <p:txBody>
          <a:bodyPr/>
          <a:lstStyle/>
          <a:p>
            <a:pPr algn="just"/>
            <a:r>
              <a:rPr lang="en-US" smtClean="0"/>
              <a:t>First device specially for implementing logic circuits, introduced in the early 1970s by Philips.</a:t>
            </a:r>
          </a:p>
          <a:p>
            <a:pPr algn="just"/>
            <a:r>
              <a:rPr lang="en-US" smtClean="0"/>
              <a:t>Consists of 2 level of logic gates : a programmable “wired” AND-plane followed by a programmable “wired” OR-plane.</a:t>
            </a:r>
          </a:p>
          <a:p>
            <a:pPr algn="just"/>
            <a:r>
              <a:rPr lang="en-US" smtClean="0"/>
              <a:t>Designed to implement random logic expression in SOP form.</a:t>
            </a:r>
          </a:p>
          <a:p>
            <a:pPr algn="just" eaLnBrk="1" hangingPunct="1"/>
            <a:endParaRPr lang="en-US" smtClean="0"/>
          </a:p>
        </p:txBody>
      </p:sp>
    </p:spTree>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540</TotalTime>
  <Words>1981</Words>
  <Application>Microsoft Office PowerPoint</Application>
  <PresentationFormat>On-screen Show (4:3)</PresentationFormat>
  <Paragraphs>294</Paragraphs>
  <Slides>46</Slides>
  <Notes>45</Notes>
  <HiddenSlides>2</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46</vt:i4>
      </vt:variant>
    </vt:vector>
  </HeadingPairs>
  <TitlesOfParts>
    <vt:vector size="48" baseType="lpstr">
      <vt:lpstr>Office Theme</vt:lpstr>
      <vt:lpstr>Photo Editor Photo</vt:lpstr>
      <vt:lpstr>Slide 1</vt:lpstr>
      <vt:lpstr>Presentation Outline</vt:lpstr>
      <vt:lpstr>Introduction</vt:lpstr>
      <vt:lpstr>CMOS Design Style</vt:lpstr>
      <vt:lpstr>Programmable Logic</vt:lpstr>
      <vt:lpstr>PROM (Probraamable ROM)</vt:lpstr>
      <vt:lpstr>PROM</vt:lpstr>
      <vt:lpstr>PROM and PLD</vt:lpstr>
      <vt:lpstr>PLA (Programmable Logic Array)</vt:lpstr>
      <vt:lpstr>PLA</vt:lpstr>
      <vt:lpstr>PAL (Programmable Array Logic)</vt:lpstr>
      <vt:lpstr>PAL</vt:lpstr>
      <vt:lpstr>PAL</vt:lpstr>
      <vt:lpstr>Evolution of PLDs</vt:lpstr>
      <vt:lpstr>CPLD ( Complex PLD)</vt:lpstr>
      <vt:lpstr>CPLD</vt:lpstr>
      <vt:lpstr>CPLD</vt:lpstr>
      <vt:lpstr>GALs (Generic Array Logic)</vt:lpstr>
      <vt:lpstr>Field Programmable Gate Array</vt:lpstr>
      <vt:lpstr>Field Programmable Gate Array</vt:lpstr>
      <vt:lpstr>Meaning of ‘Field Programmable’</vt:lpstr>
      <vt:lpstr>How are FPGA programs created?</vt:lpstr>
      <vt:lpstr>Logic design Process</vt:lpstr>
      <vt:lpstr>FPGA Basics</vt:lpstr>
      <vt:lpstr>FPGA Basics</vt:lpstr>
      <vt:lpstr>FPGA Architecture</vt:lpstr>
      <vt:lpstr>Logic Cell</vt:lpstr>
      <vt:lpstr>CLB</vt:lpstr>
      <vt:lpstr>IOBs</vt:lpstr>
      <vt:lpstr>Interconnects</vt:lpstr>
      <vt:lpstr>Interconnects</vt:lpstr>
      <vt:lpstr>Interconnects</vt:lpstr>
      <vt:lpstr>Detailed ViewInterconnects</vt:lpstr>
      <vt:lpstr>FPGA Technology</vt:lpstr>
      <vt:lpstr>Static RAM Technology</vt:lpstr>
      <vt:lpstr>Anti-Fuse Technology </vt:lpstr>
      <vt:lpstr>Anti-Fuse Technology </vt:lpstr>
      <vt:lpstr>Advantages of Reconfiguration</vt:lpstr>
      <vt:lpstr>Disadvantages of Reconfiguration</vt:lpstr>
      <vt:lpstr>Selecting FPGA</vt:lpstr>
      <vt:lpstr>FPGA Boards</vt:lpstr>
      <vt:lpstr>FPGA Vs CPLD</vt:lpstr>
      <vt:lpstr>How Do you Program CPLD FPGA?</vt:lpstr>
      <vt:lpstr>Thanks</vt:lpstr>
      <vt:lpstr>Slide 45</vt:lpstr>
      <vt:lpstr>Slide 46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Degada</dc:creator>
  <cp:lastModifiedBy>Degada</cp:lastModifiedBy>
  <cp:revision>35</cp:revision>
  <dcterms:created xsi:type="dcterms:W3CDTF">2011-01-23T22:46:53Z</dcterms:created>
  <dcterms:modified xsi:type="dcterms:W3CDTF">2011-02-23T07:09:41Z</dcterms:modified>
</cp:coreProperties>
</file>